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69" r:id="rId2"/>
    <p:sldId id="300" r:id="rId3"/>
    <p:sldId id="317" r:id="rId4"/>
    <p:sldId id="278" r:id="rId5"/>
    <p:sldId id="279" r:id="rId6"/>
    <p:sldId id="280" r:id="rId7"/>
    <p:sldId id="298" r:id="rId8"/>
    <p:sldId id="281" r:id="rId9"/>
    <p:sldId id="318" r:id="rId10"/>
    <p:sldId id="283" r:id="rId11"/>
    <p:sldId id="320" r:id="rId12"/>
    <p:sldId id="319" r:id="rId13"/>
    <p:sldId id="284" r:id="rId14"/>
    <p:sldId id="321" r:id="rId15"/>
    <p:sldId id="285" r:id="rId16"/>
    <p:sldId id="323" r:id="rId17"/>
    <p:sldId id="324" r:id="rId18"/>
    <p:sldId id="308" r:id="rId19"/>
    <p:sldId id="309" r:id="rId20"/>
    <p:sldId id="315" r:id="rId21"/>
    <p:sldId id="316" r:id="rId22"/>
    <p:sldId id="310" r:id="rId23"/>
    <p:sldId id="311" r:id="rId24"/>
    <p:sldId id="312" r:id="rId25"/>
    <p:sldId id="313" r:id="rId26"/>
    <p:sldId id="314" r:id="rId27"/>
    <p:sldId id="287" r:id="rId2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79BD"/>
    <a:srgbClr val="FFCC00"/>
    <a:srgbClr val="FF9933"/>
    <a:srgbClr val="FFDA3B"/>
    <a:srgbClr val="FFD757"/>
    <a:srgbClr val="F3CE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70" autoAdjust="0"/>
  </p:normalViewPr>
  <p:slideViewPr>
    <p:cSldViewPr>
      <p:cViewPr varScale="1">
        <p:scale>
          <a:sx n="99" d="100"/>
          <a:sy n="99" d="100"/>
        </p:scale>
        <p:origin x="-58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878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 smtClean="0"/>
            </a:lvl1pPr>
          </a:lstStyle>
          <a:p>
            <a:pPr>
              <a:defRPr/>
            </a:pPr>
            <a:fld id="{D0CD1E0A-CC7A-4B17-B1DF-632705ABD20B}" type="datetimeFigureOut">
              <a:rPr lang="en-US"/>
              <a:pPr>
                <a:defRPr/>
              </a:pPr>
              <a:t>14/10/15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A9DDCFE-FE52-475D-9D3A-75FE2CBEFEF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7635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 smtClean="0"/>
            </a:lvl1pPr>
          </a:lstStyle>
          <a:p>
            <a:pPr>
              <a:defRPr/>
            </a:pPr>
            <a:fld id="{673C0522-9A6A-4338-A6CC-5C95A2650B85}" type="datetimeFigureOut">
              <a:rPr lang="en-US"/>
              <a:pPr>
                <a:defRPr/>
              </a:pPr>
              <a:t>14/10/15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84A1361A-1639-4163-9F76-786AA92C210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3196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The MyWay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project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co-</a:t>
            </a:r>
            <a:r>
              <a:rPr lang="it-IT" baseline="0" dirty="0" err="1" smtClean="0"/>
              <a:t>founded</a:t>
            </a:r>
            <a:r>
              <a:rPr lang="it-IT" baseline="0" dirty="0" smtClean="0"/>
              <a:t> by EC under the SMARTCITIES call. The </a:t>
            </a:r>
            <a:r>
              <a:rPr lang="it-IT" baseline="0" dirty="0" err="1" smtClean="0"/>
              <a:t>project</a:t>
            </a:r>
            <a:r>
              <a:rPr lang="it-IT" baseline="0" dirty="0" smtClean="0"/>
              <a:t> kick off on 1° </a:t>
            </a:r>
            <a:r>
              <a:rPr lang="it-IT" baseline="0" dirty="0" err="1" smtClean="0"/>
              <a:t>September</a:t>
            </a:r>
            <a:r>
              <a:rPr lang="it-IT" baseline="0" dirty="0" smtClean="0"/>
              <a:t> 2013 and </a:t>
            </a:r>
            <a:r>
              <a:rPr lang="it-IT" baseline="0" dirty="0" err="1" smtClean="0"/>
              <a:t>will</a:t>
            </a:r>
            <a:r>
              <a:rPr lang="it-IT" baseline="0" dirty="0" smtClean="0"/>
              <a:t> end on </a:t>
            </a:r>
            <a:r>
              <a:rPr lang="it-IT" baseline="0" dirty="0" err="1" smtClean="0"/>
              <a:t>February</a:t>
            </a:r>
            <a:r>
              <a:rPr lang="it-IT" baseline="0" dirty="0" smtClean="0"/>
              <a:t> 2016 for a </a:t>
            </a:r>
            <a:r>
              <a:rPr lang="it-IT" baseline="0" dirty="0" err="1" smtClean="0"/>
              <a:t>total</a:t>
            </a:r>
            <a:r>
              <a:rPr lang="it-IT" baseline="0" dirty="0" smtClean="0"/>
              <a:t> of 30 </a:t>
            </a:r>
            <a:r>
              <a:rPr lang="it-IT" baseline="0" dirty="0" err="1" smtClean="0"/>
              <a:t>months</a:t>
            </a:r>
            <a:r>
              <a:rPr lang="it-IT" baseline="0" dirty="0" smtClean="0"/>
              <a:t>. </a:t>
            </a:r>
            <a:r>
              <a:rPr lang="it-IT" baseline="0" dirty="0" err="1" smtClean="0"/>
              <a:t>It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comprises</a:t>
            </a:r>
            <a:r>
              <a:rPr lang="it-IT" baseline="0" dirty="0" smtClean="0"/>
              <a:t> ICT </a:t>
            </a:r>
            <a:r>
              <a:rPr lang="it-IT" baseline="0" dirty="0" err="1" smtClean="0"/>
              <a:t>solution</a:t>
            </a:r>
            <a:r>
              <a:rPr lang="it-IT" baseline="0" dirty="0" smtClean="0"/>
              <a:t> providers, </a:t>
            </a:r>
            <a:r>
              <a:rPr lang="it-IT" baseline="0" dirty="0" err="1" smtClean="0"/>
              <a:t>universities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research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organizations</a:t>
            </a:r>
            <a:r>
              <a:rPr lang="it-IT" baseline="0" dirty="0" smtClean="0"/>
              <a:t> &amp; </a:t>
            </a:r>
            <a:r>
              <a:rPr lang="it-IT" baseline="0" dirty="0" err="1" smtClean="0"/>
              <a:t>local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authorities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stakeholders</a:t>
            </a:r>
            <a:r>
              <a:rPr lang="it-IT" baseline="0" dirty="0" smtClean="0"/>
              <a:t>.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1361A-1639-4163-9F76-786AA92C210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2170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1361A-1639-4163-9F76-786AA92C210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217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1361A-1639-4163-9F76-786AA92C210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217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1361A-1639-4163-9F76-786AA92C210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217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How the </a:t>
            </a:r>
            <a:r>
              <a:rPr lang="it-IT" dirty="0" err="1" smtClean="0"/>
              <a:t>project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been</a:t>
            </a:r>
            <a:r>
              <a:rPr lang="it-IT" dirty="0" smtClean="0"/>
              <a:t> </a:t>
            </a:r>
            <a:r>
              <a:rPr lang="it-IT" dirty="0" err="1" smtClean="0"/>
              <a:t>validated</a:t>
            </a:r>
            <a:r>
              <a:rPr lang="it-IT" dirty="0" smtClean="0"/>
              <a:t>?</a:t>
            </a:r>
          </a:p>
          <a:p>
            <a:r>
              <a:rPr lang="it-IT" dirty="0" smtClean="0"/>
              <a:t>The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validation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will</a:t>
            </a:r>
            <a:r>
              <a:rPr lang="it-IT" baseline="0" dirty="0" smtClean="0"/>
              <a:t> be made in 3 </a:t>
            </a:r>
            <a:r>
              <a:rPr lang="it-IT" baseline="0" dirty="0" err="1" smtClean="0"/>
              <a:t>different</a:t>
            </a:r>
            <a:r>
              <a:rPr lang="it-IT" baseline="0" dirty="0" smtClean="0"/>
              <a:t> Living </a:t>
            </a:r>
            <a:r>
              <a:rPr lang="it-IT" baseline="0" dirty="0" err="1" smtClean="0"/>
              <a:t>Labs</a:t>
            </a:r>
            <a:r>
              <a:rPr lang="it-IT" baseline="0" dirty="0" smtClean="0"/>
              <a:t>: </a:t>
            </a:r>
            <a:r>
              <a:rPr lang="it-IT" baseline="0" dirty="0" err="1" smtClean="0"/>
              <a:t>Barcelona</a:t>
            </a:r>
            <a:r>
              <a:rPr lang="it-IT" baseline="0" dirty="0" smtClean="0"/>
              <a:t>/</a:t>
            </a:r>
            <a:r>
              <a:rPr lang="it-IT" baseline="0" dirty="0" err="1" smtClean="0"/>
              <a:t>catalonia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Region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Berlin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Trikala</a:t>
            </a:r>
            <a:r>
              <a:rPr lang="it-IT" baseline="0" dirty="0" smtClean="0"/>
              <a:t>. The </a:t>
            </a:r>
            <a:r>
              <a:rPr lang="it-IT" baseline="0" dirty="0" err="1" smtClean="0"/>
              <a:t>three</a:t>
            </a:r>
            <a:r>
              <a:rPr lang="it-IT" baseline="0" dirty="0" smtClean="0"/>
              <a:t> living </a:t>
            </a:r>
            <a:r>
              <a:rPr lang="it-IT" baseline="0" dirty="0" err="1" smtClean="0"/>
              <a:t>labs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differ</a:t>
            </a:r>
            <a:r>
              <a:rPr lang="it-IT" baseline="0" dirty="0" smtClean="0"/>
              <a:t> for </a:t>
            </a:r>
            <a:r>
              <a:rPr lang="it-IT" baseline="0" dirty="0" err="1" smtClean="0"/>
              <a:t>size</a:t>
            </a:r>
            <a:r>
              <a:rPr lang="it-IT" baseline="0" dirty="0" smtClean="0"/>
              <a:t>, traveller </a:t>
            </a:r>
            <a:r>
              <a:rPr lang="it-IT" baseline="0" dirty="0" err="1" smtClean="0"/>
              <a:t>bahviour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mobility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offering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will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give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oportunity</a:t>
            </a:r>
            <a:r>
              <a:rPr lang="it-IT" baseline="0" dirty="0" smtClean="0"/>
              <a:t> to test and </a:t>
            </a:r>
            <a:r>
              <a:rPr lang="it-IT" baseline="0" dirty="0" err="1" smtClean="0"/>
              <a:t>evaluate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MyWya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platform</a:t>
            </a:r>
            <a:r>
              <a:rPr lang="it-IT" baseline="0" dirty="0" smtClean="0"/>
              <a:t> in </a:t>
            </a:r>
            <a:r>
              <a:rPr lang="it-IT" baseline="0" dirty="0" err="1" smtClean="0"/>
              <a:t>different</a:t>
            </a:r>
            <a:r>
              <a:rPr lang="it-IT" baseline="0" dirty="0" smtClean="0"/>
              <a:t> situation. 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1361A-1639-4163-9F76-786AA92C210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217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The MyWay </a:t>
            </a:r>
            <a:r>
              <a:rPr lang="it-IT" dirty="0" err="1" smtClean="0"/>
              <a:t>platform</a:t>
            </a:r>
            <a:r>
              <a:rPr lang="it-IT" dirty="0" smtClean="0"/>
              <a:t> </a:t>
            </a:r>
            <a:r>
              <a:rPr lang="it-IT" dirty="0" err="1" smtClean="0"/>
              <a:t>has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been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conceived</a:t>
            </a:r>
            <a:r>
              <a:rPr lang="it-IT" baseline="0" dirty="0" smtClean="0"/>
              <a:t> to </a:t>
            </a:r>
            <a:r>
              <a:rPr lang="it-IT" baseline="0" dirty="0" err="1" smtClean="0"/>
              <a:t>offer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scalability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applying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modulariation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loose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coupling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support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exploitation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through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support</a:t>
            </a:r>
            <a:r>
              <a:rPr lang="it-IT" baseline="0" dirty="0" smtClean="0"/>
              <a:t> of </a:t>
            </a:r>
            <a:r>
              <a:rPr lang="it-IT" baseline="0" dirty="0" err="1" smtClean="0"/>
              <a:t>different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deployment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models</a:t>
            </a:r>
            <a:r>
              <a:rPr lang="it-IT" baseline="0" dirty="0" smtClean="0"/>
              <a:t>. The MyWay core </a:t>
            </a:r>
            <a:r>
              <a:rPr lang="it-IT" baseline="0" dirty="0" err="1" smtClean="0"/>
              <a:t>components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which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includes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main</a:t>
            </a:r>
            <a:r>
              <a:rPr lang="it-IT" baseline="0" dirty="0" smtClean="0"/>
              <a:t> business </a:t>
            </a:r>
            <a:r>
              <a:rPr lang="it-IT" baseline="0" dirty="0" err="1" smtClean="0"/>
              <a:t>layer</a:t>
            </a:r>
            <a:r>
              <a:rPr lang="it-IT" baseline="0" dirty="0" smtClean="0"/>
              <a:t> part,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feeded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through</a:t>
            </a:r>
            <a:r>
              <a:rPr lang="it-IT" baseline="0" dirty="0" smtClean="0"/>
              <a:t> the link to </a:t>
            </a:r>
            <a:r>
              <a:rPr lang="it-IT" baseline="0" dirty="0" err="1" smtClean="0"/>
              <a:t>existing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services</a:t>
            </a:r>
            <a:r>
              <a:rPr lang="it-IT" baseline="0" dirty="0" smtClean="0"/>
              <a:t> and data.</a:t>
            </a:r>
          </a:p>
          <a:p>
            <a:r>
              <a:rPr lang="it-IT" dirty="0" smtClean="0"/>
              <a:t>The </a:t>
            </a:r>
            <a:r>
              <a:rPr lang="it-IT" dirty="0" err="1" smtClean="0"/>
              <a:t>main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innovations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point</a:t>
            </a:r>
            <a:r>
              <a:rPr lang="it-IT" baseline="0" dirty="0" smtClean="0"/>
              <a:t> of the </a:t>
            </a:r>
            <a:r>
              <a:rPr lang="it-IT" baseline="0" dirty="0" err="1" smtClean="0"/>
              <a:t>project</a:t>
            </a:r>
            <a:r>
              <a:rPr lang="it-IT" baseline="0" dirty="0" smtClean="0"/>
              <a:t> are </a:t>
            </a:r>
            <a:r>
              <a:rPr lang="it-IT" baseline="0" dirty="0" err="1" smtClean="0"/>
              <a:t>delivered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through</a:t>
            </a:r>
            <a:r>
              <a:rPr lang="it-IT" baseline="0" dirty="0" smtClean="0"/>
              <a:t> the 3 core </a:t>
            </a:r>
            <a:r>
              <a:rPr lang="it-IT" baseline="0" dirty="0" err="1" smtClean="0"/>
              <a:t>components</a:t>
            </a:r>
            <a:r>
              <a:rPr lang="it-IT" baseline="0" dirty="0" smtClean="0"/>
              <a:t> of the </a:t>
            </a:r>
            <a:r>
              <a:rPr lang="it-IT" baseline="0" dirty="0" err="1" smtClean="0"/>
              <a:t>architecture</a:t>
            </a:r>
            <a:r>
              <a:rPr lang="it-IT" baseline="0" dirty="0" smtClean="0"/>
              <a:t>: Trip Composer, Trip Memory and Trip </a:t>
            </a:r>
            <a:r>
              <a:rPr lang="it-IT" baseline="0" dirty="0" err="1" smtClean="0"/>
              <a:t>Follower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1361A-1639-4163-9F76-786AA92C210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217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1361A-1639-4163-9F76-786AA92C210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217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1361A-1639-4163-9F76-786AA92C210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217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1361A-1639-4163-9F76-786AA92C210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217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1361A-1639-4163-9F76-786AA92C210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217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1361A-1639-4163-9F76-786AA92C210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217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MyWay background cov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4" y="7938"/>
            <a:ext cx="9143151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9EBF0A5-42E2-4488-B580-9B81EE75327E}" type="datetime1">
              <a:rPr lang="en-US" smtClean="0"/>
              <a:t>14/10/15</a:t>
            </a:fld>
            <a:endParaRPr lang="es-ES" dirty="0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dirty="0" smtClean="0"/>
            </a:lvl1pPr>
          </a:lstStyle>
          <a:p>
            <a:pPr>
              <a:defRPr/>
            </a:pPr>
            <a:fld id="{6A694667-8338-4BB5-A1BC-071EE2779B51}" type="slidenum">
              <a:rPr lang="es-ES"/>
              <a:pPr>
                <a:defRPr/>
              </a:pPr>
              <a:t>‹Nr.›</a:t>
            </a:fld>
            <a:r>
              <a:rPr lang="es-ES"/>
              <a:t> | Page</a:t>
            </a:r>
          </a:p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1142983"/>
            <a:ext cx="5486400" cy="358459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357430"/>
            <a:ext cx="8229600" cy="3571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071547"/>
            <a:ext cx="2057400" cy="485778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071547"/>
            <a:ext cx="6019800" cy="485778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357431"/>
            <a:ext cx="4038600" cy="35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357431"/>
            <a:ext cx="4038600" cy="35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2285992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2285992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2 Marcador de contenido"/>
          <p:cNvSpPr>
            <a:spLocks noGrp="1"/>
          </p:cNvSpPr>
          <p:nvPr>
            <p:ph sz="half" idx="13"/>
          </p:nvPr>
        </p:nvSpPr>
        <p:spPr>
          <a:xfrm>
            <a:off x="457200" y="3071809"/>
            <a:ext cx="4038600" cy="285752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 dirty="0"/>
          </a:p>
        </p:txBody>
      </p:sp>
      <p:sp>
        <p:nvSpPr>
          <p:cNvPr id="11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3071809"/>
            <a:ext cx="4038600" cy="285752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MyWay background BACK cov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4" y="7938"/>
            <a:ext cx="9143151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2873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1428737"/>
            <a:ext cx="5111750" cy="457203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2590787"/>
            <a:ext cx="3008313" cy="340998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MyWay background.jp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4" y="7938"/>
            <a:ext cx="9143151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10001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</a:t>
            </a:r>
            <a:br>
              <a:rPr lang="en-US" smtClean="0"/>
            </a:br>
            <a:r>
              <a:rPr lang="en-US" smtClean="0"/>
              <a:t>style pattern</a:t>
            </a:r>
            <a:endParaRPr lang="es-ES" smtClean="0"/>
          </a:p>
        </p:txBody>
      </p:sp>
      <p:sp>
        <p:nvSpPr>
          <p:cNvPr id="1028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2214563"/>
            <a:ext cx="8229600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E5FBE9-8119-4811-B8B5-9B905926FDCF}" type="datetime1">
              <a:rPr lang="en-US" smtClean="0"/>
              <a:t>14/10/15</a:t>
            </a:fld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BD2649-82A4-4EA8-96C3-8A0D24C7B493}" type="slidenum">
              <a:rPr lang="es-ES"/>
              <a:pPr>
                <a:defRPr/>
              </a:pPr>
              <a:t>‹Nr.›</a:t>
            </a:fld>
            <a:r>
              <a:rPr lang="es-ES" dirty="0"/>
              <a:t> | Page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5.png"/><Relationship Id="rId12" Type="http://schemas.openxmlformats.org/officeDocument/2006/relationships/image" Target="../media/image36.jpeg"/><Relationship Id="rId13" Type="http://schemas.openxmlformats.org/officeDocument/2006/relationships/image" Target="../media/image37.png"/><Relationship Id="rId14" Type="http://schemas.openxmlformats.org/officeDocument/2006/relationships/image" Target="../media/image38.png"/><Relationship Id="rId15" Type="http://schemas.openxmlformats.org/officeDocument/2006/relationships/image" Target="../media/image39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emf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7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image" Target="../media/image62.png"/><Relationship Id="rId6" Type="http://schemas.openxmlformats.org/officeDocument/2006/relationships/image" Target="../media/image63.png"/><Relationship Id="rId7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image" Target="../media/image67.png"/><Relationship Id="rId6" Type="http://schemas.openxmlformats.org/officeDocument/2006/relationships/image" Target="../media/image68.png"/><Relationship Id="rId7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Relationship Id="rId3" Type="http://schemas.openxmlformats.org/officeDocument/2006/relationships/image" Target="../media/image7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2.png"/><Relationship Id="rId3" Type="http://schemas.openxmlformats.org/officeDocument/2006/relationships/hyperlink" Target="mailto:marco.boero@softeco.it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image" Target="../media/image17.png"/><Relationship Id="rId14" Type="http://schemas.openxmlformats.org/officeDocument/2006/relationships/image" Target="../media/image18.png"/><Relationship Id="rId15" Type="http://schemas.openxmlformats.org/officeDocument/2006/relationships/image" Target="../media/image19.jpeg"/><Relationship Id="rId16" Type="http://schemas.openxmlformats.org/officeDocument/2006/relationships/image" Target="../media/image20.png"/><Relationship Id="rId17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77072"/>
          </a:xfrm>
          <a:prstGeom prst="rect">
            <a:avLst/>
          </a:prstGeom>
          <a:effectLst>
            <a:softEdge rad="254000"/>
          </a:effectLst>
        </p:spPr>
      </p:pic>
      <p:sp>
        <p:nvSpPr>
          <p:cNvPr id="14338" name="Title 24"/>
          <p:cNvSpPr>
            <a:spLocks noGrp="1"/>
          </p:cNvSpPr>
          <p:nvPr>
            <p:ph type="ctrTitle" idx="4294967295"/>
          </p:nvPr>
        </p:nvSpPr>
        <p:spPr>
          <a:xfrm>
            <a:off x="323528" y="2276872"/>
            <a:ext cx="8496944" cy="120032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None/>
            </a:pPr>
            <a:r>
              <a:rPr lang="en-US" sz="3600" b="1" dirty="0" err="1">
                <a:solidFill>
                  <a:srgbClr val="1579BD"/>
                </a:solidFill>
                <a:effectLst>
                  <a:glow rad="203200">
                    <a:schemeClr val="bg1">
                      <a:alpha val="60000"/>
                    </a:schemeClr>
                  </a:glow>
                </a:effectLst>
                <a:latin typeface="Arial" charset="0"/>
                <a:ea typeface="+mn-ea"/>
                <a:cs typeface="Arial" charset="0"/>
              </a:rPr>
              <a:t>MyWay</a:t>
            </a:r>
            <a:r>
              <a:rPr lang="en-US" sz="3600" b="1" dirty="0">
                <a:solidFill>
                  <a:srgbClr val="1579BD"/>
                </a:solidFill>
                <a:effectLst>
                  <a:glow rad="203200">
                    <a:schemeClr val="bg1">
                      <a:alpha val="60000"/>
                    </a:schemeClr>
                  </a:glow>
                </a:effectLst>
                <a:latin typeface="Arial" charset="0"/>
                <a:ea typeface="+mn-ea"/>
                <a:cs typeface="Arial" charset="0"/>
              </a:rPr>
              <a:t> Overview</a:t>
            </a:r>
            <a:br>
              <a:rPr lang="en-US" sz="3600" b="1" dirty="0">
                <a:solidFill>
                  <a:srgbClr val="1579BD"/>
                </a:solidFill>
                <a:effectLst>
                  <a:glow rad="203200">
                    <a:schemeClr val="bg1">
                      <a:alpha val="60000"/>
                    </a:schemeClr>
                  </a:glow>
                </a:effectLst>
                <a:latin typeface="Arial" charset="0"/>
                <a:ea typeface="+mn-ea"/>
                <a:cs typeface="Arial" charset="0"/>
              </a:rPr>
            </a:br>
            <a:r>
              <a:rPr lang="en-US" sz="3600" b="1" dirty="0" smtClean="0">
                <a:solidFill>
                  <a:srgbClr val="1579BD"/>
                </a:solidFill>
                <a:effectLst>
                  <a:glow rad="203200">
                    <a:schemeClr val="bg1">
                      <a:alpha val="60000"/>
                    </a:schemeClr>
                  </a:glow>
                </a:effectLst>
                <a:latin typeface="Arial" charset="0"/>
                <a:ea typeface="+mn-ea"/>
                <a:cs typeface="Arial" charset="0"/>
              </a:rPr>
              <a:t>&amp; innovation </a:t>
            </a:r>
            <a:r>
              <a:rPr lang="en-US" sz="3600" b="1" dirty="0">
                <a:solidFill>
                  <a:srgbClr val="1579BD"/>
                </a:solidFill>
                <a:effectLst>
                  <a:glow rad="203200">
                    <a:schemeClr val="bg1">
                      <a:alpha val="60000"/>
                    </a:schemeClr>
                  </a:glow>
                </a:effectLst>
                <a:latin typeface="Arial" charset="0"/>
                <a:ea typeface="+mn-ea"/>
                <a:cs typeface="Arial" charset="0"/>
              </a:rPr>
              <a:t>challenges</a:t>
            </a:r>
          </a:p>
        </p:txBody>
      </p:sp>
      <p:sp>
        <p:nvSpPr>
          <p:cNvPr id="14339" name="Subtitle 25"/>
          <p:cNvSpPr>
            <a:spLocks noGrp="1"/>
          </p:cNvSpPr>
          <p:nvPr>
            <p:ph type="subTitle" idx="4294967295"/>
          </p:nvPr>
        </p:nvSpPr>
        <p:spPr>
          <a:xfrm>
            <a:off x="467544" y="4099138"/>
            <a:ext cx="2880320" cy="584776"/>
          </a:xfr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sz="1600" dirty="0" err="1">
                <a:latin typeface="Arial" charset="0"/>
                <a:cs typeface="Arial" charset="0"/>
              </a:rPr>
              <a:t>Francesc</a:t>
            </a:r>
            <a:r>
              <a:rPr lang="en-US" sz="1600" dirty="0">
                <a:latin typeface="Arial" charset="0"/>
                <a:cs typeface="Arial" charset="0"/>
              </a:rPr>
              <a:t> </a:t>
            </a:r>
            <a:r>
              <a:rPr lang="en-US" sz="1600" dirty="0" smtClean="0">
                <a:latin typeface="Arial" charset="0"/>
                <a:cs typeface="Arial" charset="0"/>
              </a:rPr>
              <a:t>Varela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600" dirty="0" smtClean="0">
                <a:latin typeface="Arial" charset="0"/>
                <a:cs typeface="Arial" charset="0"/>
              </a:rPr>
              <a:t>CEO</a:t>
            </a:r>
            <a:endParaRPr lang="en-US" sz="1600" dirty="0">
              <a:latin typeface="Arial" charset="0"/>
              <a:cs typeface="Arial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771800" y="6021288"/>
            <a:ext cx="3523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1579BD"/>
                </a:solidFill>
              </a:rPr>
              <a:t>1</a:t>
            </a:r>
            <a:r>
              <a:rPr lang="en-US" baseline="30000" dirty="0" smtClean="0">
                <a:solidFill>
                  <a:srgbClr val="1579BD"/>
                </a:solidFill>
              </a:rPr>
              <a:t>st</a:t>
            </a:r>
            <a:r>
              <a:rPr lang="en-US" dirty="0" smtClean="0">
                <a:solidFill>
                  <a:srgbClr val="1579BD"/>
                </a:solidFill>
              </a:rPr>
              <a:t>  MOVESMART WORKSHOP</a:t>
            </a:r>
            <a:r>
              <a:rPr lang="en-US" dirty="0">
                <a:solidFill>
                  <a:srgbClr val="1579BD"/>
                </a:solidFill>
              </a:rPr>
              <a:t/>
            </a:r>
            <a:br>
              <a:rPr lang="en-US" dirty="0">
                <a:solidFill>
                  <a:srgbClr val="1579BD"/>
                </a:solidFill>
              </a:rPr>
            </a:br>
            <a:r>
              <a:rPr lang="en-US" dirty="0" smtClean="0">
                <a:solidFill>
                  <a:srgbClr val="1579BD"/>
                </a:solidFill>
              </a:rPr>
              <a:t>Bilbao, 15</a:t>
            </a:r>
            <a:r>
              <a:rPr lang="en-US" baseline="30000" dirty="0" smtClean="0">
                <a:solidFill>
                  <a:srgbClr val="1579BD"/>
                </a:solidFill>
              </a:rPr>
              <a:t>th</a:t>
            </a:r>
            <a:r>
              <a:rPr lang="en-US" dirty="0" smtClean="0">
                <a:solidFill>
                  <a:srgbClr val="1579BD"/>
                </a:solidFill>
              </a:rPr>
              <a:t> October 2015</a:t>
            </a:r>
            <a:endParaRPr lang="en-GB" dirty="0"/>
          </a:p>
        </p:txBody>
      </p:sp>
      <p:pic>
        <p:nvPicPr>
          <p:cNvPr id="9" name="2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4725144"/>
            <a:ext cx="1939107" cy="53297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6309320"/>
            <a:ext cx="2104008" cy="30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3193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6B0E188B-1EFB-4547-B2F1-95DBE5AFE966}" type="slidenum">
              <a:rPr lang="es-ES"/>
              <a:pPr>
                <a:defRPr/>
              </a:pPr>
              <a:t>10</a:t>
            </a:fld>
            <a:endParaRPr lang="es-ES" dirty="0"/>
          </a:p>
        </p:txBody>
      </p:sp>
      <p:sp>
        <p:nvSpPr>
          <p:cNvPr id="11" name="5 CuadroTexto"/>
          <p:cNvSpPr txBox="1"/>
          <p:nvPr/>
        </p:nvSpPr>
        <p:spPr>
          <a:xfrm>
            <a:off x="665163" y="1052736"/>
            <a:ext cx="231345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2400" spc="-15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META PLANNER</a:t>
            </a:r>
            <a:endParaRPr lang="es-ES" sz="2400" spc="-15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98336" y="857677"/>
            <a:ext cx="6254184" cy="523561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ángulo redondeado 2"/>
          <p:cNvSpPr/>
          <p:nvPr/>
        </p:nvSpPr>
        <p:spPr>
          <a:xfrm>
            <a:off x="251520" y="1700808"/>
            <a:ext cx="3600400" cy="4392488"/>
          </a:xfrm>
          <a:prstGeom prst="roundRect">
            <a:avLst/>
          </a:prstGeom>
          <a:solidFill>
            <a:schemeClr val="lt1">
              <a:alpha val="5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s-HN" sz="1600" b="1" dirty="0" smtClean="0">
                <a:solidFill>
                  <a:prstClr val="black"/>
                </a:solidFill>
              </a:rPr>
              <a:t>Trip Composer: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s-HN" sz="1600" b="1" dirty="0" smtClean="0">
                <a:solidFill>
                  <a:prstClr val="black"/>
                </a:solidFill>
              </a:rPr>
              <a:t>Fully multimodal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HN" sz="1600" dirty="0" smtClean="0">
                <a:solidFill>
                  <a:prstClr val="black"/>
                </a:solidFill>
              </a:rPr>
              <a:t>Combination of public and private services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HN" sz="1600" dirty="0" smtClean="0">
                <a:solidFill>
                  <a:prstClr val="black"/>
                </a:solidFill>
              </a:rPr>
              <a:t>Combination of  personal and shared modes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HN" sz="1600" dirty="0" smtClean="0">
                <a:solidFill>
                  <a:prstClr val="black"/>
                </a:solidFill>
              </a:rPr>
              <a:t>Combination of traditional and new (or soft) modes.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s-HN" sz="1600" b="1" dirty="0" smtClean="0">
                <a:solidFill>
                  <a:prstClr val="black"/>
                </a:solidFill>
              </a:rPr>
              <a:t>Re-use</a:t>
            </a:r>
            <a:r>
              <a:rPr lang="es-HN" sz="1600" dirty="0" smtClean="0">
                <a:solidFill>
                  <a:prstClr val="black"/>
                </a:solidFill>
              </a:rPr>
              <a:t> of existing and </a:t>
            </a:r>
            <a:r>
              <a:rPr lang="es-HN" sz="1600" b="1" dirty="0" smtClean="0">
                <a:solidFill>
                  <a:prstClr val="black"/>
                </a:solidFill>
              </a:rPr>
              <a:t>external</a:t>
            </a:r>
            <a:r>
              <a:rPr lang="es-HN" sz="1600" dirty="0" smtClean="0">
                <a:solidFill>
                  <a:prstClr val="black"/>
                </a:solidFill>
              </a:rPr>
              <a:t> resources</a:t>
            </a:r>
            <a:r>
              <a:rPr lang="es-HN" sz="1600" dirty="0">
                <a:solidFill>
                  <a:prstClr val="black"/>
                </a:solidFill>
              </a:rPr>
              <a:t> </a:t>
            </a:r>
            <a:r>
              <a:rPr lang="es-HN" sz="1600" i="1" dirty="0" smtClean="0">
                <a:solidFill>
                  <a:prstClr val="black"/>
                </a:solidFill>
              </a:rPr>
              <a:t>(JPs, ITS services)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s-HN" sz="1600" b="1" dirty="0" smtClean="0">
                <a:solidFill>
                  <a:prstClr val="black"/>
                </a:solidFill>
              </a:rPr>
              <a:t>Meta-planning</a:t>
            </a:r>
            <a:r>
              <a:rPr lang="es-HN" sz="1600" dirty="0" smtClean="0">
                <a:solidFill>
                  <a:prstClr val="black"/>
                </a:solidFill>
              </a:rPr>
              <a:t> level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HN" sz="1600" dirty="0">
                <a:solidFill>
                  <a:prstClr val="black"/>
                </a:solidFill>
              </a:rPr>
              <a:t>context aware 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HN" sz="1600" dirty="0">
                <a:solidFill>
                  <a:prstClr val="black"/>
                </a:solidFill>
              </a:rPr>
              <a:t>user profile/experience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HN" sz="1600" dirty="0">
                <a:solidFill>
                  <a:prstClr val="black"/>
                </a:solidFill>
              </a:rPr>
              <a:t>standardised interfaces</a:t>
            </a:r>
            <a:br>
              <a:rPr lang="es-HN" sz="1600" dirty="0">
                <a:solidFill>
                  <a:prstClr val="black"/>
                </a:solidFill>
              </a:rPr>
            </a:br>
            <a:r>
              <a:rPr lang="es-HN" sz="1600" dirty="0">
                <a:solidFill>
                  <a:prstClr val="black"/>
                </a:solidFill>
              </a:rPr>
              <a:t>(JPs, ITS services</a:t>
            </a:r>
            <a:r>
              <a:rPr lang="es-HN" sz="1400" dirty="0" smtClean="0">
                <a:solidFill>
                  <a:prstClr val="black"/>
                </a:solidFill>
              </a:rPr>
              <a:t>)</a:t>
            </a:r>
            <a:endParaRPr lang="es-HN" sz="1600" dirty="0" smtClean="0">
              <a:solidFill>
                <a:prstClr val="black"/>
              </a:solidFill>
            </a:endParaRPr>
          </a:p>
          <a:p>
            <a:pPr indent="-114300" algn="just">
              <a:spcBef>
                <a:spcPts val="600"/>
              </a:spcBef>
            </a:pPr>
            <a:r>
              <a:rPr lang="es-HN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 supporting </a:t>
            </a:r>
            <a:r>
              <a:rPr lang="es-HN" sz="16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LAs’ policies (</a:t>
            </a:r>
            <a:r>
              <a:rPr lang="es-HN" sz="1600" b="1" i="1" dirty="0" smtClean="0">
                <a:solidFill>
                  <a:prstClr val="black"/>
                </a:solidFill>
                <a:sym typeface="Wingdings" panose="05000000000000000000" pitchFamily="2" charset="2"/>
              </a:rPr>
              <a:t>scoring</a:t>
            </a:r>
            <a:r>
              <a:rPr lang="es-HN" sz="16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)</a:t>
            </a:r>
            <a:endParaRPr lang="es-ES" sz="1600" b="1" dirty="0"/>
          </a:p>
        </p:txBody>
      </p:sp>
      <p:sp>
        <p:nvSpPr>
          <p:cNvPr id="13" name="Elipse 3"/>
          <p:cNvSpPr/>
          <p:nvPr/>
        </p:nvSpPr>
        <p:spPr>
          <a:xfrm>
            <a:off x="251520" y="1093788"/>
            <a:ext cx="432048" cy="432048"/>
          </a:xfrm>
          <a:prstGeom prst="ellipse">
            <a:avLst/>
          </a:prstGeom>
          <a:solidFill>
            <a:srgbClr val="E630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</a:t>
            </a:r>
            <a:endParaRPr lang="es-ES" dirty="0"/>
          </a:p>
        </p:txBody>
      </p:sp>
      <p:sp>
        <p:nvSpPr>
          <p:cNvPr id="14" name="Elipse 15"/>
          <p:cNvSpPr/>
          <p:nvPr/>
        </p:nvSpPr>
        <p:spPr>
          <a:xfrm>
            <a:off x="4572000" y="2492896"/>
            <a:ext cx="432048" cy="432048"/>
          </a:xfrm>
          <a:prstGeom prst="ellipse">
            <a:avLst/>
          </a:prstGeom>
          <a:solidFill>
            <a:srgbClr val="E630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</a:t>
            </a:r>
            <a:endParaRPr lang="es-ES" dirty="0"/>
          </a:p>
        </p:txBody>
      </p:sp>
      <p:sp>
        <p:nvSpPr>
          <p:cNvPr id="15" name="Elipse 16"/>
          <p:cNvSpPr/>
          <p:nvPr/>
        </p:nvSpPr>
        <p:spPr>
          <a:xfrm>
            <a:off x="4572000" y="4149080"/>
            <a:ext cx="432048" cy="432048"/>
          </a:xfrm>
          <a:prstGeom prst="ellipse">
            <a:avLst/>
          </a:prstGeom>
          <a:solidFill>
            <a:srgbClr val="E630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</a:t>
            </a:r>
            <a:endParaRPr lang="es-ES" dirty="0"/>
          </a:p>
        </p:txBody>
      </p:sp>
      <p:sp>
        <p:nvSpPr>
          <p:cNvPr id="16" name="Elipse 10"/>
          <p:cNvSpPr/>
          <p:nvPr/>
        </p:nvSpPr>
        <p:spPr>
          <a:xfrm>
            <a:off x="3707904" y="2420888"/>
            <a:ext cx="432048" cy="432048"/>
          </a:xfrm>
          <a:prstGeom prst="ellipse">
            <a:avLst/>
          </a:prstGeom>
          <a:solidFill>
            <a:srgbClr val="E630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53246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565" y="2258438"/>
            <a:ext cx="3345739" cy="2736842"/>
          </a:xfrm>
          <a:prstGeom prst="rect">
            <a:avLst/>
          </a:prstGeom>
        </p:spPr>
      </p:pic>
      <p:pic>
        <p:nvPicPr>
          <p:cNvPr id="19" name="Immagin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044">
            <a:off x="3434740" y="4273117"/>
            <a:ext cx="1539374" cy="603418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25" name="Forma 24"/>
          <p:cNvSpPr/>
          <p:nvPr/>
        </p:nvSpPr>
        <p:spPr>
          <a:xfrm rot="16200000">
            <a:off x="1097856" y="2438648"/>
            <a:ext cx="3024336" cy="2844800"/>
          </a:xfrm>
          <a:prstGeom prst="funnel">
            <a:avLst/>
          </a:prstGeom>
          <a:solidFill>
            <a:schemeClr val="tx2">
              <a:lumMod val="40000"/>
              <a:lumOff val="60000"/>
              <a:alpha val="40000"/>
            </a:schemeClr>
          </a:solidFill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5 CuadroTexto"/>
          <p:cNvSpPr txBox="1"/>
          <p:nvPr/>
        </p:nvSpPr>
        <p:spPr>
          <a:xfrm>
            <a:off x="665163" y="1155700"/>
            <a:ext cx="231345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2400" spc="-15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META PLANNER</a:t>
            </a:r>
            <a:endParaRPr lang="es-ES" sz="2400" spc="-15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6" descr="Risultati immagini per car icon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22356" r="-10181" b="25762"/>
          <a:stretch/>
        </p:blipFill>
        <p:spPr bwMode="auto">
          <a:xfrm rot="19756732">
            <a:off x="528403" y="4117889"/>
            <a:ext cx="587219" cy="316572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/>
          </a:solidFill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magine 2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367" y="2132856"/>
            <a:ext cx="711522" cy="711522"/>
          </a:xfrm>
          <a:prstGeom prst="rect">
            <a:avLst/>
          </a:prstGeom>
        </p:spPr>
      </p:pic>
      <p:pic>
        <p:nvPicPr>
          <p:cNvPr id="9" name="Immagin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1064" y="2323419"/>
            <a:ext cx="1504632" cy="2671861"/>
          </a:xfrm>
          <a:prstGeom prst="rect">
            <a:avLst/>
          </a:prstGeom>
        </p:spPr>
      </p:pic>
      <p:pic>
        <p:nvPicPr>
          <p:cNvPr id="10" name="Picture 8" descr="http://cdn9.staztic.com/app/a/4948/4948829/superhub-21-l-280x280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315358">
            <a:off x="170042" y="4967320"/>
            <a:ext cx="1076595" cy="30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2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29397">
            <a:off x="132048" y="3103962"/>
            <a:ext cx="1224136" cy="415886"/>
          </a:xfrm>
          <a:prstGeom prst="rect">
            <a:avLst/>
          </a:prstGeom>
        </p:spPr>
      </p:pic>
      <p:pic>
        <p:nvPicPr>
          <p:cNvPr id="12" name="Immagine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52067">
            <a:off x="559011" y="3583627"/>
            <a:ext cx="1192537" cy="417388"/>
          </a:xfrm>
          <a:prstGeom prst="rect">
            <a:avLst/>
          </a:prstGeom>
        </p:spPr>
      </p:pic>
      <p:pic>
        <p:nvPicPr>
          <p:cNvPr id="13" name="Immagine 1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8170" y="2810736"/>
            <a:ext cx="478173" cy="3832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magine 1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169" y="4138507"/>
            <a:ext cx="308490" cy="3574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2" descr="Risultati immagini per bike icon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68402" y="3227871"/>
            <a:ext cx="475686" cy="3222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magine 2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4088" y="3626397"/>
            <a:ext cx="251686" cy="2516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Immagine 25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207137">
            <a:off x="360905" y="4523211"/>
            <a:ext cx="468717" cy="3433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24" descr="Risultati immagini per train icon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3147" y="3961141"/>
            <a:ext cx="369394" cy="3693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magine 11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573641">
            <a:off x="1067411" y="4446112"/>
            <a:ext cx="1014358" cy="476738"/>
          </a:xfrm>
          <a:prstGeom prst="rect">
            <a:avLst/>
          </a:prstGeom>
        </p:spPr>
      </p:pic>
      <p:sp>
        <p:nvSpPr>
          <p:cNvPr id="21" name="Rettangolo 30"/>
          <p:cNvSpPr/>
          <p:nvPr/>
        </p:nvSpPr>
        <p:spPr>
          <a:xfrm>
            <a:off x="3071592" y="2132856"/>
            <a:ext cx="5766620" cy="3086013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CasellaDiTesto 49"/>
          <p:cNvSpPr txBox="1"/>
          <p:nvPr/>
        </p:nvSpPr>
        <p:spPr>
          <a:xfrm>
            <a:off x="4644008" y="5306079"/>
            <a:ext cx="1475184" cy="464456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 anchorCtr="0">
            <a:noAutofit/>
          </a:bodyPr>
          <a:lstStyle>
            <a:defPPr>
              <a:defRPr lang="es-ES"/>
            </a:defPPr>
            <a:lvl1pPr algn="ctr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it-IT" dirty="0"/>
              <a:t>TRIP PLANNER</a:t>
            </a:r>
            <a:endParaRPr lang="en-GB" dirty="0"/>
          </a:p>
        </p:txBody>
      </p:sp>
      <p:sp>
        <p:nvSpPr>
          <p:cNvPr id="23" name="CasellaDiTesto 50"/>
          <p:cNvSpPr txBox="1"/>
          <p:nvPr/>
        </p:nvSpPr>
        <p:spPr>
          <a:xfrm>
            <a:off x="3060766" y="5321957"/>
            <a:ext cx="1456518" cy="46002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 anchorCtr="0">
            <a:noAutofit/>
          </a:bodyPr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INTERFACES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183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CuadroTexto"/>
          <p:cNvSpPr txBox="1"/>
          <p:nvPr/>
        </p:nvSpPr>
        <p:spPr>
          <a:xfrm>
            <a:off x="665163" y="1155700"/>
            <a:ext cx="237456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2400" spc="-15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META PLANNER</a:t>
            </a:r>
            <a:endParaRPr lang="es-ES" sz="2400" spc="-15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n 4" descr="IMG_8374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628800"/>
            <a:ext cx="4240394" cy="4149080"/>
          </a:xfrm>
          <a:prstGeom prst="rect">
            <a:avLst/>
          </a:prstGeom>
        </p:spPr>
      </p:pic>
      <p:pic>
        <p:nvPicPr>
          <p:cNvPr id="6" name="Imagen 5" descr="IMG_837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6531" y="2132857"/>
            <a:ext cx="4727469" cy="345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440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6B0E188B-1EFB-4547-B2F1-95DBE5AFE966}" type="slidenum">
              <a:rPr lang="es-ES"/>
              <a:pPr>
                <a:defRPr/>
              </a:pPr>
              <a:t>13</a:t>
            </a:fld>
            <a:endParaRPr lang="es-ES" dirty="0"/>
          </a:p>
        </p:txBody>
      </p:sp>
      <p:sp>
        <p:nvSpPr>
          <p:cNvPr id="11" name="5 CuadroTexto"/>
          <p:cNvSpPr txBox="1"/>
          <p:nvPr/>
        </p:nvSpPr>
        <p:spPr>
          <a:xfrm>
            <a:off x="665163" y="1155700"/>
            <a:ext cx="214674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2400" spc="-15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TRIP MEMORY</a:t>
            </a:r>
            <a:endParaRPr lang="es-ES" sz="2400" spc="-15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849064" y="836711"/>
            <a:ext cx="6254184" cy="523561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ángulo redondeado 2"/>
          <p:cNvSpPr/>
          <p:nvPr/>
        </p:nvSpPr>
        <p:spPr>
          <a:xfrm>
            <a:off x="323528" y="1916832"/>
            <a:ext cx="3240000" cy="4032448"/>
          </a:xfrm>
          <a:prstGeom prst="roundRect">
            <a:avLst/>
          </a:prstGeom>
          <a:solidFill>
            <a:schemeClr val="lt1">
              <a:alpha val="5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n-GB" sz="1600" b="1" dirty="0" smtClean="0"/>
              <a:t>Trip Memory</a:t>
            </a:r>
            <a:r>
              <a:rPr lang="en-GB" sz="1600" dirty="0" smtClean="0"/>
              <a:t>: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GB" sz="1600" b="1" dirty="0" smtClean="0"/>
              <a:t>Learning</a:t>
            </a:r>
            <a:r>
              <a:rPr lang="en-GB" sz="1600" dirty="0" smtClean="0"/>
              <a:t> the user mobility behaviour from trip follower. Does the user follow </a:t>
            </a:r>
            <a:r>
              <a:rPr lang="en-GB" sz="1600" dirty="0" err="1" smtClean="0"/>
              <a:t>MyWay</a:t>
            </a:r>
            <a:r>
              <a:rPr lang="en-GB" sz="1600" dirty="0" smtClean="0"/>
              <a:t> recommendations? Always? Sometimes? Depending on what? </a:t>
            </a:r>
            <a:r>
              <a:rPr lang="en-GB" sz="1400" i="1" dirty="0" smtClean="0"/>
              <a:t>(choices, preferences)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GB" sz="1600" b="1" dirty="0" smtClean="0"/>
              <a:t>Updating</a:t>
            </a:r>
            <a:r>
              <a:rPr lang="en-GB" sz="1600" dirty="0" smtClean="0"/>
              <a:t> user preferences with his real decisions.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GB" sz="1600" dirty="0"/>
              <a:t>Collecting user </a:t>
            </a:r>
            <a:r>
              <a:rPr lang="en-GB" sz="1600" b="1" dirty="0"/>
              <a:t>experience</a:t>
            </a:r>
            <a:r>
              <a:rPr lang="en-GB" sz="1600" dirty="0"/>
              <a:t> over time </a:t>
            </a:r>
            <a:r>
              <a:rPr lang="en-GB" sz="1400" i="1" dirty="0"/>
              <a:t>(qualitative satisfaction</a:t>
            </a:r>
            <a:r>
              <a:rPr lang="en-GB" sz="1400" i="1" dirty="0" smtClean="0"/>
              <a:t>)</a:t>
            </a:r>
            <a:endParaRPr lang="en-GB" sz="1600" dirty="0" smtClean="0"/>
          </a:p>
          <a:p>
            <a:pPr marL="266700" indent="-266700" algn="just">
              <a:spcBef>
                <a:spcPts val="600"/>
              </a:spcBef>
            </a:pPr>
            <a:r>
              <a:rPr lang="en-GB" sz="1600" dirty="0" smtClean="0">
                <a:sym typeface="Wingdings" panose="05000000000000000000" pitchFamily="2" charset="2"/>
              </a:rPr>
              <a:t> </a:t>
            </a:r>
            <a:r>
              <a:rPr lang="en-GB" sz="1600" b="1" dirty="0" smtClean="0">
                <a:sym typeface="Wingdings" panose="05000000000000000000" pitchFamily="2" charset="2"/>
              </a:rPr>
              <a:t>adapting</a:t>
            </a:r>
            <a:r>
              <a:rPr lang="en-GB" sz="1600" dirty="0" smtClean="0">
                <a:sym typeface="Wingdings" panose="05000000000000000000" pitchFamily="2" charset="2"/>
              </a:rPr>
              <a:t> travel planning/offer (</a:t>
            </a:r>
            <a:r>
              <a:rPr lang="en-GB" sz="1600" i="1" dirty="0" smtClean="0">
                <a:sym typeface="Wingdings" panose="05000000000000000000" pitchFamily="2" charset="2"/>
              </a:rPr>
              <a:t>Composer</a:t>
            </a:r>
            <a:r>
              <a:rPr lang="en-GB" sz="1600" dirty="0" smtClean="0">
                <a:sym typeface="Wingdings" panose="05000000000000000000" pitchFamily="2" charset="2"/>
              </a:rPr>
              <a:t>) to user travel experience</a:t>
            </a:r>
            <a:endParaRPr lang="en-GB" sz="1600" dirty="0"/>
          </a:p>
        </p:txBody>
      </p:sp>
      <p:sp>
        <p:nvSpPr>
          <p:cNvPr id="18" name="Elipse 3"/>
          <p:cNvSpPr/>
          <p:nvPr/>
        </p:nvSpPr>
        <p:spPr>
          <a:xfrm>
            <a:off x="251520" y="1196752"/>
            <a:ext cx="432048" cy="4320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2</a:t>
            </a:r>
            <a:endParaRPr lang="es-ES" dirty="0"/>
          </a:p>
        </p:txBody>
      </p:sp>
      <p:sp>
        <p:nvSpPr>
          <p:cNvPr id="19" name="Elipse 15"/>
          <p:cNvSpPr/>
          <p:nvPr/>
        </p:nvSpPr>
        <p:spPr>
          <a:xfrm>
            <a:off x="5652120" y="2132856"/>
            <a:ext cx="432048" cy="432048"/>
          </a:xfrm>
          <a:prstGeom prst="ellipse">
            <a:avLst/>
          </a:prstGeom>
          <a:solidFill>
            <a:srgbClr val="94C11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2</a:t>
            </a:r>
            <a:endParaRPr lang="es-ES" dirty="0"/>
          </a:p>
        </p:txBody>
      </p:sp>
      <p:sp>
        <p:nvSpPr>
          <p:cNvPr id="20" name="Elipse 16"/>
          <p:cNvSpPr/>
          <p:nvPr/>
        </p:nvSpPr>
        <p:spPr>
          <a:xfrm>
            <a:off x="6084168" y="2996952"/>
            <a:ext cx="432048" cy="432048"/>
          </a:xfrm>
          <a:prstGeom prst="ellipse">
            <a:avLst/>
          </a:prstGeom>
          <a:solidFill>
            <a:srgbClr val="94C11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65781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echa derecha 2"/>
          <p:cNvSpPr/>
          <p:nvPr/>
        </p:nvSpPr>
        <p:spPr>
          <a:xfrm>
            <a:off x="4644008" y="2348880"/>
            <a:ext cx="2016224" cy="172819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Flecha derecha 26"/>
          <p:cNvSpPr/>
          <p:nvPr/>
        </p:nvSpPr>
        <p:spPr>
          <a:xfrm rot="5400000">
            <a:off x="2339752" y="2636912"/>
            <a:ext cx="4032448" cy="172819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ln>
            <a:noFill/>
          </a:ln>
        </p:spPr>
        <p:txBody>
          <a:bodyPr/>
          <a:lstStyle/>
          <a:p>
            <a:pPr>
              <a:defRPr/>
            </a:pPr>
            <a:fld id="{6B0E188B-1EFB-4547-B2F1-95DBE5AFE966}" type="slidenum">
              <a:rPr lang="es-ES"/>
              <a:pPr>
                <a:defRPr/>
              </a:pPr>
              <a:t>14</a:t>
            </a:fld>
            <a:endParaRPr lang="es-ES" dirty="0"/>
          </a:p>
        </p:txBody>
      </p:sp>
      <p:sp>
        <p:nvSpPr>
          <p:cNvPr id="11" name="5 CuadroTexto"/>
          <p:cNvSpPr txBox="1"/>
          <p:nvPr/>
        </p:nvSpPr>
        <p:spPr>
          <a:xfrm>
            <a:off x="665163" y="1052736"/>
            <a:ext cx="2146742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2400" spc="-15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TRIP MEMORY</a:t>
            </a:r>
            <a:endParaRPr lang="es-ES" sz="2400" spc="-15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ángulo redondeado 22"/>
          <p:cNvSpPr/>
          <p:nvPr/>
        </p:nvSpPr>
        <p:spPr>
          <a:xfrm>
            <a:off x="3131840" y="4293096"/>
            <a:ext cx="2448272" cy="648072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parameterized </a:t>
            </a:r>
            <a:r>
              <a:rPr lang="en-GB" dirty="0"/>
              <a:t>requests</a:t>
            </a:r>
          </a:p>
        </p:txBody>
      </p:sp>
      <p:sp>
        <p:nvSpPr>
          <p:cNvPr id="24" name="Rectángulo redondeado 23"/>
          <p:cNvSpPr/>
          <p:nvPr/>
        </p:nvSpPr>
        <p:spPr>
          <a:xfrm>
            <a:off x="3131840" y="2132856"/>
            <a:ext cx="2448272" cy="1944216"/>
          </a:xfrm>
          <a:prstGeom prst="roundRect">
            <a:avLst/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Trip Composer</a:t>
            </a:r>
          </a:p>
          <a:p>
            <a:pPr algn="ctr"/>
            <a:r>
              <a:rPr lang="en-GB" sz="2400" dirty="0" err="1" smtClean="0"/>
              <a:t>Metaplanner</a:t>
            </a:r>
            <a:endParaRPr lang="en-GB" sz="2400" dirty="0" smtClean="0"/>
          </a:p>
          <a:p>
            <a:pPr algn="ctr"/>
            <a:endParaRPr lang="en-GB" dirty="0"/>
          </a:p>
        </p:txBody>
      </p:sp>
      <p:sp>
        <p:nvSpPr>
          <p:cNvPr id="25" name="Rectángulo redondeado 24"/>
          <p:cNvSpPr/>
          <p:nvPr/>
        </p:nvSpPr>
        <p:spPr>
          <a:xfrm>
            <a:off x="3131840" y="5445224"/>
            <a:ext cx="2448272" cy="64807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external JP</a:t>
            </a:r>
            <a:endParaRPr lang="en-GB" dirty="0"/>
          </a:p>
        </p:txBody>
      </p:sp>
      <p:pic>
        <p:nvPicPr>
          <p:cNvPr id="28" name="Imagen 27" descr="Macintosh HD:Users:fvarela:Documents:fra:nexus:06.Projectes:MyWay:APP-review:20151007:IMG_828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326" y="1556793"/>
            <a:ext cx="2311385" cy="4104456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Rectángulo redondeado 25"/>
          <p:cNvSpPr/>
          <p:nvPr/>
        </p:nvSpPr>
        <p:spPr>
          <a:xfrm>
            <a:off x="6839744" y="2636912"/>
            <a:ext cx="2124744" cy="1512168"/>
          </a:xfrm>
          <a:prstGeom prst="round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scored solutions</a:t>
            </a:r>
            <a:endParaRPr lang="en-GB" sz="2400" dirty="0"/>
          </a:p>
        </p:txBody>
      </p:sp>
      <p:sp>
        <p:nvSpPr>
          <p:cNvPr id="4" name="Flecha derecha 3"/>
          <p:cNvSpPr/>
          <p:nvPr/>
        </p:nvSpPr>
        <p:spPr>
          <a:xfrm rot="1160569">
            <a:off x="332122" y="1662522"/>
            <a:ext cx="2592288" cy="1259492"/>
          </a:xfrm>
          <a:prstGeom prst="rightArrow">
            <a:avLst>
              <a:gd name="adj1" fmla="val 66741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city &amp; transport context</a:t>
            </a:r>
            <a:endParaRPr lang="en-GB" dirty="0"/>
          </a:p>
        </p:txBody>
      </p:sp>
      <p:sp>
        <p:nvSpPr>
          <p:cNvPr id="18" name="Flecha derecha 17"/>
          <p:cNvSpPr/>
          <p:nvPr/>
        </p:nvSpPr>
        <p:spPr>
          <a:xfrm>
            <a:off x="179512" y="3068960"/>
            <a:ext cx="2592288" cy="1224136"/>
          </a:xfrm>
          <a:prstGeom prst="rightArrow">
            <a:avLst>
              <a:gd name="adj1" fmla="val 63573"/>
              <a:gd name="adj2" fmla="val 42365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User profile</a:t>
            </a:r>
          </a:p>
          <a:p>
            <a:pPr algn="ctr"/>
            <a:r>
              <a:rPr lang="en-GB" dirty="0"/>
              <a:t>default / specific</a:t>
            </a:r>
            <a:endParaRPr lang="en-GB" dirty="0"/>
          </a:p>
        </p:txBody>
      </p:sp>
      <p:sp>
        <p:nvSpPr>
          <p:cNvPr id="21" name="Flecha derecha 20"/>
          <p:cNvSpPr/>
          <p:nvPr/>
        </p:nvSpPr>
        <p:spPr>
          <a:xfrm rot="19938181">
            <a:off x="410860" y="4539169"/>
            <a:ext cx="2592288" cy="1192808"/>
          </a:xfrm>
          <a:prstGeom prst="rightArrow">
            <a:avLst>
              <a:gd name="adj1" fmla="val 71256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trip memory learning</a:t>
            </a:r>
            <a:endParaRPr lang="en-GB" sz="2400" b="1" dirty="0"/>
          </a:p>
        </p:txBody>
      </p:sp>
      <p:sp>
        <p:nvSpPr>
          <p:cNvPr id="12" name="Pentágono 11"/>
          <p:cNvSpPr/>
          <p:nvPr/>
        </p:nvSpPr>
        <p:spPr>
          <a:xfrm>
            <a:off x="2339752" y="3645024"/>
            <a:ext cx="1368152" cy="792088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translator</a:t>
            </a:r>
            <a:endParaRPr lang="en-GB"/>
          </a:p>
        </p:txBody>
      </p:sp>
      <p:sp>
        <p:nvSpPr>
          <p:cNvPr id="30" name="Pentágono 29"/>
          <p:cNvSpPr/>
          <p:nvPr/>
        </p:nvSpPr>
        <p:spPr>
          <a:xfrm>
            <a:off x="5436096" y="3645024"/>
            <a:ext cx="1368152" cy="792088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scorer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379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6B0E188B-1EFB-4547-B2F1-95DBE5AFE966}" type="slidenum">
              <a:rPr lang="es-ES"/>
              <a:pPr>
                <a:defRPr/>
              </a:pPr>
              <a:t>15</a:t>
            </a:fld>
            <a:endParaRPr lang="es-ES" dirty="0"/>
          </a:p>
        </p:txBody>
      </p:sp>
      <p:sp>
        <p:nvSpPr>
          <p:cNvPr id="11" name="5 CuadroTexto"/>
          <p:cNvSpPr txBox="1"/>
          <p:nvPr/>
        </p:nvSpPr>
        <p:spPr>
          <a:xfrm>
            <a:off x="467544" y="1155700"/>
            <a:ext cx="244279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2400" spc="-150" dirty="0" smtClean="0">
                <a:solidFill>
                  <a:srgbClr val="1579BD"/>
                </a:solidFill>
                <a:latin typeface="Arial" pitchFamily="34" charset="0"/>
                <a:cs typeface="Arial" pitchFamily="34" charset="0"/>
              </a:rPr>
              <a:t>TRIP FOLLOWER</a:t>
            </a:r>
            <a:endParaRPr lang="es-ES" sz="2400" spc="-150" dirty="0">
              <a:solidFill>
                <a:srgbClr val="1579B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843808" y="836711"/>
            <a:ext cx="6254184" cy="523561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ángulo redondeado 2"/>
          <p:cNvSpPr/>
          <p:nvPr/>
        </p:nvSpPr>
        <p:spPr>
          <a:xfrm>
            <a:off x="179512" y="1916832"/>
            <a:ext cx="3312000" cy="3960440"/>
          </a:xfrm>
          <a:prstGeom prst="roundRect">
            <a:avLst/>
          </a:prstGeom>
          <a:solidFill>
            <a:schemeClr val="lt1">
              <a:alpha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s-HN" sz="1600" b="1" dirty="0" smtClean="0">
                <a:solidFill>
                  <a:prstClr val="black"/>
                </a:solidFill>
              </a:rPr>
              <a:t>Trip Follower</a:t>
            </a:r>
            <a:r>
              <a:rPr lang="es-HN" sz="1600" dirty="0" smtClean="0">
                <a:solidFill>
                  <a:prstClr val="black"/>
                </a:solidFill>
              </a:rPr>
              <a:t>: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s-HN" sz="1600" b="1" dirty="0" smtClean="0">
                <a:solidFill>
                  <a:prstClr val="black"/>
                </a:solidFill>
              </a:rPr>
              <a:t>Active </a:t>
            </a:r>
            <a:r>
              <a:rPr lang="es-HN" sz="1600" b="1" dirty="0" smtClean="0">
                <a:solidFill>
                  <a:prstClr val="black"/>
                </a:solidFill>
              </a:rPr>
              <a:t>trip </a:t>
            </a:r>
            <a:r>
              <a:rPr lang="es-HN" sz="1600" b="1" dirty="0" smtClean="0">
                <a:solidFill>
                  <a:prstClr val="black"/>
                </a:solidFill>
              </a:rPr>
              <a:t>monitor</a:t>
            </a:r>
            <a:r>
              <a:rPr lang="es-HN" sz="1600" dirty="0" smtClean="0">
                <a:solidFill>
                  <a:prstClr val="black"/>
                </a:solidFill>
              </a:rPr>
              <a:t>, to help or guide the user during the trip. </a:t>
            </a:r>
            <a:r>
              <a:rPr lang="es-HN" sz="1600" b="1" dirty="0" smtClean="0">
                <a:solidFill>
                  <a:prstClr val="black"/>
                </a:solidFill>
              </a:rPr>
              <a:t> </a:t>
            </a:r>
            <a:endParaRPr lang="es-HN" sz="1600" b="1" dirty="0" smtClean="0">
              <a:solidFill>
                <a:prstClr val="black"/>
              </a:solidFill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s-HN" sz="1600" b="1" dirty="0" smtClean="0">
                <a:solidFill>
                  <a:prstClr val="black"/>
                </a:solidFill>
              </a:rPr>
              <a:t>Real</a:t>
            </a:r>
            <a:r>
              <a:rPr lang="es-HN" sz="1600" b="1" dirty="0" smtClean="0">
                <a:solidFill>
                  <a:prstClr val="black"/>
                </a:solidFill>
              </a:rPr>
              <a:t>-time </a:t>
            </a:r>
            <a:r>
              <a:rPr lang="es-HN" sz="1600" b="1" dirty="0" smtClean="0">
                <a:solidFill>
                  <a:prstClr val="black"/>
                </a:solidFill>
              </a:rPr>
              <a:t>alerts</a:t>
            </a:r>
            <a:r>
              <a:rPr lang="es-HN" sz="1600" dirty="0" smtClean="0">
                <a:solidFill>
                  <a:prstClr val="black"/>
                </a:solidFill>
              </a:rPr>
              <a:t>, caused by disruptions, delays, the context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s-HN" sz="1600" b="1" dirty="0" smtClean="0">
                <a:solidFill>
                  <a:prstClr val="black"/>
                </a:solidFill>
              </a:rPr>
              <a:t>Replanning</a:t>
            </a:r>
            <a:r>
              <a:rPr lang="es-HN" sz="1600" dirty="0" smtClean="0">
                <a:solidFill>
                  <a:prstClr val="black"/>
                </a:solidFill>
              </a:rPr>
              <a:t> if needed, because of </a:t>
            </a:r>
            <a:r>
              <a:rPr lang="es-HN" sz="1600" dirty="0" smtClean="0">
                <a:solidFill>
                  <a:prstClr val="black"/>
                </a:solidFill>
              </a:rPr>
              <a:t>disruptions</a:t>
            </a:r>
            <a:r>
              <a:rPr lang="es-HN" sz="1400" i="1" dirty="0" smtClean="0">
                <a:solidFill>
                  <a:prstClr val="black"/>
                </a:solidFill>
              </a:rPr>
              <a:t> or  </a:t>
            </a:r>
            <a:r>
              <a:rPr lang="es-HN" sz="1600" dirty="0" smtClean="0">
                <a:solidFill>
                  <a:prstClr val="black"/>
                </a:solidFill>
              </a:rPr>
              <a:t>delays.</a:t>
            </a:r>
            <a:endParaRPr lang="es-HN" sz="1600" dirty="0">
              <a:solidFill>
                <a:prstClr val="black"/>
              </a:solidFill>
            </a:endParaRPr>
          </a:p>
          <a:p>
            <a:pPr marL="628650" lvl="1" indent="-285750" algn="just">
              <a:buFont typeface="Calibri" panose="020F0502020204030204" pitchFamily="34" charset="0"/>
              <a:buChar char="−"/>
            </a:pPr>
            <a:r>
              <a:rPr lang="es-HN" sz="1600" dirty="0">
                <a:solidFill>
                  <a:prstClr val="black"/>
                </a:solidFill>
              </a:rPr>
              <a:t>m</a:t>
            </a:r>
            <a:r>
              <a:rPr lang="es-HN" sz="1600" dirty="0" smtClean="0">
                <a:solidFill>
                  <a:prstClr val="black"/>
                </a:solidFill>
              </a:rPr>
              <a:t>obility context </a:t>
            </a:r>
            <a:r>
              <a:rPr lang="es-HN" sz="1400" dirty="0" smtClean="0">
                <a:solidFill>
                  <a:prstClr val="black"/>
                </a:solidFill>
              </a:rPr>
              <a:t>(</a:t>
            </a:r>
            <a:r>
              <a:rPr lang="es-HN" sz="1400" i="1" dirty="0" smtClean="0">
                <a:solidFill>
                  <a:prstClr val="black"/>
                </a:solidFill>
              </a:rPr>
              <a:t>ITS serv.</a:t>
            </a:r>
            <a:r>
              <a:rPr lang="es-HN" sz="1400" dirty="0" smtClean="0">
                <a:solidFill>
                  <a:prstClr val="black"/>
                </a:solidFill>
              </a:rPr>
              <a:t>)</a:t>
            </a:r>
          </a:p>
          <a:p>
            <a:pPr marL="628650" lvl="1" indent="-285750" algn="just">
              <a:buFont typeface="Calibri" panose="020F0502020204030204" pitchFamily="34" charset="0"/>
              <a:buChar char="−"/>
            </a:pPr>
            <a:r>
              <a:rPr lang="es-HN" sz="1600" dirty="0">
                <a:solidFill>
                  <a:prstClr val="black"/>
                </a:solidFill>
              </a:rPr>
              <a:t>u</a:t>
            </a:r>
            <a:r>
              <a:rPr lang="es-HN" sz="1600" dirty="0" smtClean="0">
                <a:solidFill>
                  <a:prstClr val="black"/>
                </a:solidFill>
              </a:rPr>
              <a:t>sers community </a:t>
            </a:r>
            <a:r>
              <a:rPr lang="es-HN" sz="1400" dirty="0" smtClean="0">
                <a:solidFill>
                  <a:prstClr val="black"/>
                </a:solidFill>
              </a:rPr>
              <a:t>(</a:t>
            </a:r>
            <a:r>
              <a:rPr lang="es-HN" sz="1400" i="1" dirty="0" smtClean="0">
                <a:solidFill>
                  <a:prstClr val="black"/>
                </a:solidFill>
              </a:rPr>
              <a:t>direct feedbacks</a:t>
            </a:r>
            <a:r>
              <a:rPr lang="es-HN" sz="1400" dirty="0" smtClean="0">
                <a:solidFill>
                  <a:prstClr val="black"/>
                </a:solidFill>
              </a:rPr>
              <a:t>)</a:t>
            </a:r>
          </a:p>
          <a:p>
            <a:pPr marL="266700" indent="-266700">
              <a:spcBef>
                <a:spcPts val="600"/>
              </a:spcBef>
            </a:pPr>
            <a:r>
              <a:rPr lang="es-HN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 users can be </a:t>
            </a:r>
            <a:r>
              <a:rPr lang="es-HN" sz="16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proactive elements</a:t>
            </a:r>
            <a:r>
              <a:rPr lang="es-HN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 of travel adaptation</a:t>
            </a:r>
            <a:endParaRPr lang="es-HN" sz="1600" dirty="0" smtClean="0">
              <a:solidFill>
                <a:prstClr val="black"/>
              </a:solidFill>
            </a:endParaRPr>
          </a:p>
          <a:p>
            <a:pPr algn="just"/>
            <a:endParaRPr lang="es-ES" sz="1600" dirty="0"/>
          </a:p>
        </p:txBody>
      </p:sp>
      <p:sp>
        <p:nvSpPr>
          <p:cNvPr id="18" name="Elipse 3"/>
          <p:cNvSpPr/>
          <p:nvPr/>
        </p:nvSpPr>
        <p:spPr>
          <a:xfrm>
            <a:off x="107504" y="1196752"/>
            <a:ext cx="432048" cy="43204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3</a:t>
            </a:r>
            <a:endParaRPr lang="es-ES" dirty="0"/>
          </a:p>
        </p:txBody>
      </p:sp>
      <p:sp>
        <p:nvSpPr>
          <p:cNvPr id="19" name="Elipse 15"/>
          <p:cNvSpPr/>
          <p:nvPr/>
        </p:nvSpPr>
        <p:spPr>
          <a:xfrm>
            <a:off x="7524328" y="2492896"/>
            <a:ext cx="432048" cy="43204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3</a:t>
            </a:r>
            <a:endParaRPr lang="es-ES" dirty="0"/>
          </a:p>
        </p:txBody>
      </p:sp>
      <p:sp>
        <p:nvSpPr>
          <p:cNvPr id="20" name="Elipse 16"/>
          <p:cNvSpPr/>
          <p:nvPr/>
        </p:nvSpPr>
        <p:spPr>
          <a:xfrm>
            <a:off x="7452320" y="3429000"/>
            <a:ext cx="432048" cy="43204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3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65781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6B0E188B-1EFB-4547-B2F1-95DBE5AFE966}" type="slidenum">
              <a:rPr lang="es-ES"/>
              <a:pPr>
                <a:defRPr/>
              </a:pPr>
              <a:t>16</a:t>
            </a:fld>
            <a:endParaRPr lang="es-ES" dirty="0"/>
          </a:p>
        </p:txBody>
      </p:sp>
      <p:sp>
        <p:nvSpPr>
          <p:cNvPr id="11" name="5 CuadroTexto"/>
          <p:cNvSpPr txBox="1"/>
          <p:nvPr/>
        </p:nvSpPr>
        <p:spPr>
          <a:xfrm>
            <a:off x="467544" y="1155700"/>
            <a:ext cx="244279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2400" spc="-150" dirty="0" smtClean="0">
                <a:solidFill>
                  <a:srgbClr val="1579BD"/>
                </a:solidFill>
                <a:latin typeface="Arial" pitchFamily="34" charset="0"/>
                <a:cs typeface="Arial" pitchFamily="34" charset="0"/>
              </a:rPr>
              <a:t>TRIP FOLLOWER</a:t>
            </a:r>
            <a:endParaRPr lang="es-ES" sz="2400" spc="-150" dirty="0">
              <a:solidFill>
                <a:srgbClr val="1579B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n 1" descr="Captura de pantalla 2015-10-13 a les 21.05.29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772816"/>
            <a:ext cx="7452320" cy="424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452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6B0E188B-1EFB-4547-B2F1-95DBE5AFE966}" type="slidenum">
              <a:rPr lang="es-ES"/>
              <a:pPr>
                <a:defRPr/>
              </a:pPr>
              <a:t>17</a:t>
            </a:fld>
            <a:endParaRPr lang="es-ES" dirty="0"/>
          </a:p>
        </p:txBody>
      </p:sp>
      <p:sp>
        <p:nvSpPr>
          <p:cNvPr id="11" name="5 CuadroTexto"/>
          <p:cNvSpPr txBox="1"/>
          <p:nvPr/>
        </p:nvSpPr>
        <p:spPr>
          <a:xfrm>
            <a:off x="665163" y="1023119"/>
            <a:ext cx="410881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2400" spc="-150" dirty="0" smtClean="0">
                <a:solidFill>
                  <a:srgbClr val="1579BD"/>
                </a:solidFill>
                <a:latin typeface="Arial" pitchFamily="34" charset="0"/>
                <a:cs typeface="Arial" pitchFamily="34" charset="0"/>
              </a:rPr>
              <a:t>INNOVATION </a:t>
            </a:r>
            <a:r>
              <a:rPr lang="es-HN" sz="2400" spc="-150" dirty="0" smtClean="0">
                <a:solidFill>
                  <a:srgbClr val="1579BD"/>
                </a:solidFill>
                <a:latin typeface="Arial" pitchFamily="34" charset="0"/>
                <a:cs typeface="Arial" pitchFamily="34" charset="0"/>
              </a:rPr>
              <a:t>ACHIEVEMENTS</a:t>
            </a:r>
            <a:endParaRPr lang="es-ES" sz="2400" spc="-150" dirty="0">
              <a:solidFill>
                <a:srgbClr val="1579B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39552" y="2060848"/>
            <a:ext cx="547260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9475" lvl="1" indent="-342900" eaLnBrk="0" hangingPunct="0"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GB" kern="0" dirty="0" smtClean="0">
                <a:solidFill>
                  <a:srgbClr val="FF0000"/>
                </a:solidFill>
              </a:rPr>
              <a:t>Trip composer. Meta planner approach: re</a:t>
            </a:r>
            <a:r>
              <a:rPr lang="en-GB" kern="0" dirty="0" smtClean="0">
                <a:solidFill>
                  <a:srgbClr val="FF0000"/>
                </a:solidFill>
              </a:rPr>
              <a:t>-using existing JP instead of implementing a new one.</a:t>
            </a:r>
          </a:p>
          <a:p>
            <a:pPr marL="879475" lvl="1" indent="-342900" eaLnBrk="0" hangingPunct="0"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GB" kern="0" dirty="0" smtClean="0">
                <a:solidFill>
                  <a:schemeClr val="accent3">
                    <a:lumMod val="75000"/>
                  </a:schemeClr>
                </a:solidFill>
              </a:rPr>
              <a:t>Trip memory. User centric approach. Learning user preferences from his behaviour. Offer personalized solutions depending on the user and the context.</a:t>
            </a:r>
          </a:p>
          <a:p>
            <a:pPr marL="879475" lvl="1" indent="-342900" eaLnBrk="0" hangingPunct="0"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GB" kern="0" dirty="0" smtClean="0">
                <a:solidFill>
                  <a:schemeClr val="accent1">
                    <a:lumMod val="75000"/>
                  </a:schemeClr>
                </a:solidFill>
              </a:rPr>
              <a:t>Trip follower. Helping the user during the trip with real time info.</a:t>
            </a:r>
          </a:p>
          <a:p>
            <a:pPr marL="536575" lvl="1" eaLnBrk="0" hangingPunct="0">
              <a:spcBef>
                <a:spcPts val="1200"/>
              </a:spcBef>
              <a:defRPr/>
            </a:pPr>
            <a:endParaRPr lang="en-GB" kern="0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536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1579BD"/>
                </a:solidFill>
              </a:rPr>
              <a:t>ARCHITECTURE</a:t>
            </a:r>
            <a:r>
              <a:rPr lang="it-IT" dirty="0">
                <a:solidFill>
                  <a:srgbClr val="1579BD"/>
                </a:solidFill>
              </a:rPr>
              <a:t> </a:t>
            </a:r>
            <a:r>
              <a:rPr lang="it-IT" dirty="0" smtClean="0">
                <a:solidFill>
                  <a:srgbClr val="1579BD"/>
                </a:solidFill>
              </a:rPr>
              <a:t>&amp; CLIENTS</a:t>
            </a:r>
            <a:endParaRPr lang="it-IT" dirty="0">
              <a:solidFill>
                <a:srgbClr val="1579BD"/>
              </a:solidFill>
            </a:endParaRPr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Multimodal mobility services for the smart city:</a:t>
            </a:r>
            <a:br>
              <a:rPr lang="en-US" dirty="0"/>
            </a:br>
            <a:r>
              <a:rPr lang="en-US" dirty="0"/>
              <a:t>the </a:t>
            </a:r>
            <a:r>
              <a:rPr lang="en-US" dirty="0" err="1"/>
              <a:t>MyWay</a:t>
            </a:r>
            <a:r>
              <a:rPr lang="en-US" dirty="0"/>
              <a:t> innovation challenges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630C2B8F-5B53-4C74-8AE3-1D84D530E43D}" type="slidenum">
              <a:rPr lang="es-ES" smtClean="0"/>
              <a:pPr>
                <a:defRPr/>
              </a:pPr>
              <a:t>18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89948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ate Placeholder 28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21/09/2015</a:t>
            </a:r>
            <a:endParaRPr lang="es-ES" dirty="0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5676F48-07C4-4EE0-8494-74332A93637E}" type="slidenum">
              <a:rPr lang="es-ES" smtClean="0"/>
              <a:pPr>
                <a:defRPr/>
              </a:pPr>
              <a:t>19</a:t>
            </a:fld>
            <a:endParaRPr lang="es-ES" dirty="0"/>
          </a:p>
        </p:txBody>
      </p:sp>
      <p:sp>
        <p:nvSpPr>
          <p:cNvPr id="40" name="6 CuadroTexto"/>
          <p:cNvSpPr txBox="1"/>
          <p:nvPr/>
        </p:nvSpPr>
        <p:spPr>
          <a:xfrm>
            <a:off x="651641" y="4221088"/>
            <a:ext cx="782955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 smtClean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 smtClean="0">
              <a:latin typeface="+mn-lt"/>
              <a:cs typeface="+mn-cs"/>
            </a:endParaRPr>
          </a:p>
        </p:txBody>
      </p:sp>
      <p:sp>
        <p:nvSpPr>
          <p:cNvPr id="43" name="5 CuadroTexto"/>
          <p:cNvSpPr txBox="1"/>
          <p:nvPr/>
        </p:nvSpPr>
        <p:spPr>
          <a:xfrm>
            <a:off x="1852852" y="116632"/>
            <a:ext cx="402430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2400" spc="-150" dirty="0" smtClean="0">
                <a:solidFill>
                  <a:srgbClr val="1579BD"/>
                </a:solidFill>
                <a:latin typeface="Arial" pitchFamily="34" charset="0"/>
                <a:cs typeface="Arial" pitchFamily="34" charset="0"/>
              </a:rPr>
              <a:t>HIGH LEVEL ARCHITECTURE</a:t>
            </a:r>
            <a:endParaRPr lang="es-ES" sz="2400" spc="-150" dirty="0">
              <a:solidFill>
                <a:srgbClr val="1579B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0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5277"/>
            <a:ext cx="9157449" cy="572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191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755576" y="1196752"/>
            <a:ext cx="7772400" cy="1362075"/>
          </a:xfrm>
        </p:spPr>
        <p:txBody>
          <a:bodyPr/>
          <a:lstStyle/>
          <a:p>
            <a:r>
              <a:rPr lang="en-GB" smtClean="0">
                <a:solidFill>
                  <a:srgbClr val="1579BD"/>
                </a:solidFill>
              </a:rPr>
              <a:t>Contents</a:t>
            </a:r>
            <a:endParaRPr lang="en-GB">
              <a:solidFill>
                <a:srgbClr val="1579BD"/>
              </a:solidFill>
            </a:endParaRPr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>
          <a:xfrm>
            <a:off x="722313" y="4365104"/>
            <a:ext cx="7772400" cy="158417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 err="1" smtClean="0"/>
              <a:t>MyWay</a:t>
            </a:r>
            <a:r>
              <a:rPr lang="en-GB" dirty="0" smtClean="0"/>
              <a:t> outline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The project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Objectives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Living Labs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err="1" smtClean="0"/>
              <a:t>MyWay</a:t>
            </a:r>
            <a:r>
              <a:rPr lang="en-GB" dirty="0" smtClean="0"/>
              <a:t> innovation challenges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err="1" smtClean="0"/>
              <a:t>Metapplaner</a:t>
            </a:r>
            <a:endParaRPr lang="en-GB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User centric approach (user &amp; context dependent)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Trip Follower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Architecture &amp; clients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630C2B8F-5B53-4C74-8AE3-1D84D530E43D}" type="slidenum">
              <a:rPr lang="es-ES" smtClean="0"/>
              <a:pPr>
                <a:defRPr/>
              </a:pPr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84192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29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5676F48-07C4-4EE0-8494-74332A93637E}" type="slidenum">
              <a:rPr lang="es-ES" smtClean="0"/>
              <a:pPr>
                <a:defRPr/>
              </a:pPr>
              <a:t>20</a:t>
            </a:fld>
            <a:endParaRPr lang="es-ES" dirty="0"/>
          </a:p>
        </p:txBody>
      </p:sp>
      <p:sp>
        <p:nvSpPr>
          <p:cNvPr id="40" name="6 CuadroTexto"/>
          <p:cNvSpPr txBox="1"/>
          <p:nvPr/>
        </p:nvSpPr>
        <p:spPr>
          <a:xfrm>
            <a:off x="651641" y="4221088"/>
            <a:ext cx="782955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 smtClean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 smtClean="0">
              <a:latin typeface="+mn-lt"/>
              <a:cs typeface="+mn-cs"/>
            </a:endParaRPr>
          </a:p>
        </p:txBody>
      </p:sp>
      <p:sp>
        <p:nvSpPr>
          <p:cNvPr id="43" name="5 CuadroTexto"/>
          <p:cNvSpPr txBox="1"/>
          <p:nvPr/>
        </p:nvSpPr>
        <p:spPr>
          <a:xfrm>
            <a:off x="665163" y="1155700"/>
            <a:ext cx="150073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2400" spc="-150" dirty="0" smtClean="0">
                <a:solidFill>
                  <a:srgbClr val="1579BD"/>
                </a:solidFill>
                <a:latin typeface="Arial" pitchFamily="34" charset="0"/>
                <a:cs typeface="Arial" pitchFamily="34" charset="0"/>
              </a:rPr>
              <a:t>OPEN-API</a:t>
            </a:r>
            <a:endParaRPr lang="es-ES" sz="2400" spc="-150" dirty="0">
              <a:solidFill>
                <a:srgbClr val="1579B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magine 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6261" y="2068423"/>
            <a:ext cx="5039995" cy="3232785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704327" y="1629955"/>
            <a:ext cx="718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Rest</a:t>
            </a:r>
            <a:r>
              <a:rPr lang="it-IT" dirty="0" smtClean="0"/>
              <a:t> </a:t>
            </a:r>
            <a:r>
              <a:rPr lang="it-IT" dirty="0" err="1" smtClean="0"/>
              <a:t>interface</a:t>
            </a:r>
            <a:r>
              <a:rPr lang="it-IT" dirty="0" smtClean="0"/>
              <a:t> to exploit MyWay </a:t>
            </a:r>
            <a:r>
              <a:rPr lang="it-IT" dirty="0" err="1" smtClean="0"/>
              <a:t>backend</a:t>
            </a:r>
            <a:r>
              <a:rPr lang="it-IT" dirty="0" smtClean="0"/>
              <a:t> </a:t>
            </a:r>
            <a:r>
              <a:rPr lang="it-IT" dirty="0" err="1" smtClean="0"/>
              <a:t>features</a:t>
            </a:r>
            <a:r>
              <a:rPr lang="it-IT" dirty="0" smtClean="0"/>
              <a:t> on the clients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94862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6 CuadroTexto"/>
          <p:cNvSpPr txBox="1"/>
          <p:nvPr/>
        </p:nvSpPr>
        <p:spPr>
          <a:xfrm>
            <a:off x="651641" y="4221088"/>
            <a:ext cx="782955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 smtClean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 smtClean="0">
              <a:latin typeface="+mn-lt"/>
              <a:cs typeface="+mn-cs"/>
            </a:endParaRPr>
          </a:p>
        </p:txBody>
      </p:sp>
      <p:sp>
        <p:nvSpPr>
          <p:cNvPr id="43" name="5 CuadroTexto"/>
          <p:cNvSpPr txBox="1"/>
          <p:nvPr/>
        </p:nvSpPr>
        <p:spPr>
          <a:xfrm>
            <a:off x="665163" y="1155700"/>
            <a:ext cx="391966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2400" spc="-150" dirty="0" smtClean="0">
                <a:solidFill>
                  <a:srgbClr val="1579BD"/>
                </a:solidFill>
                <a:latin typeface="Arial" pitchFamily="34" charset="0"/>
                <a:cs typeface="Arial" pitchFamily="34" charset="0"/>
              </a:rPr>
              <a:t>FRONTENDS - DASHBOARD</a:t>
            </a:r>
            <a:endParaRPr lang="es-ES" sz="2400" spc="-150" dirty="0">
              <a:solidFill>
                <a:srgbClr val="1579B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04327" y="1629955"/>
            <a:ext cx="7180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Web Interface for Data Administrator</a:t>
            </a:r>
          </a:p>
        </p:txBody>
      </p:sp>
      <p:pic>
        <p:nvPicPr>
          <p:cNvPr id="11" name="0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956" y="2116599"/>
            <a:ext cx="7530460" cy="474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584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29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5676F48-07C4-4EE0-8494-74332A93637E}" type="slidenum">
              <a:rPr lang="es-ES" smtClean="0"/>
              <a:pPr>
                <a:defRPr/>
              </a:pPr>
              <a:t>22</a:t>
            </a:fld>
            <a:endParaRPr lang="es-ES" dirty="0"/>
          </a:p>
        </p:txBody>
      </p:sp>
      <p:sp>
        <p:nvSpPr>
          <p:cNvPr id="43" name="5 CuadroTexto"/>
          <p:cNvSpPr txBox="1"/>
          <p:nvPr/>
        </p:nvSpPr>
        <p:spPr>
          <a:xfrm>
            <a:off x="665163" y="1155700"/>
            <a:ext cx="273183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2400" spc="-150" dirty="0" smtClean="0">
                <a:solidFill>
                  <a:srgbClr val="1579BD"/>
                </a:solidFill>
                <a:latin typeface="Arial" pitchFamily="34" charset="0"/>
                <a:cs typeface="Arial" pitchFamily="34" charset="0"/>
              </a:rPr>
              <a:t>FRONTENDS </a:t>
            </a:r>
            <a:r>
              <a:rPr lang="es-HN" sz="2400" spc="-150" dirty="0">
                <a:solidFill>
                  <a:srgbClr val="1579BD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s-HN" sz="2400" spc="-150" dirty="0" smtClean="0">
                <a:solidFill>
                  <a:srgbClr val="1579BD"/>
                </a:solidFill>
                <a:latin typeface="Arial" pitchFamily="34" charset="0"/>
                <a:cs typeface="Arial" pitchFamily="34" charset="0"/>
              </a:rPr>
              <a:t> iOS</a:t>
            </a:r>
            <a:endParaRPr lang="es-ES" sz="2400" spc="-150" dirty="0">
              <a:solidFill>
                <a:srgbClr val="1579B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04327" y="1629955"/>
            <a:ext cx="7180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Native </a:t>
            </a:r>
            <a:r>
              <a:rPr lang="it-IT" dirty="0" err="1" smtClean="0"/>
              <a:t>App</a:t>
            </a:r>
            <a:r>
              <a:rPr lang="it-IT" dirty="0" smtClean="0"/>
              <a:t> for Apple </a:t>
            </a:r>
            <a:r>
              <a:rPr lang="it-IT" dirty="0" err="1" smtClean="0"/>
              <a:t>devices</a:t>
            </a:r>
            <a:r>
              <a:rPr lang="it-IT" dirty="0" smtClean="0"/>
              <a:t> (</a:t>
            </a:r>
            <a:r>
              <a:rPr lang="it-IT" dirty="0" err="1" smtClean="0"/>
              <a:t>iOS</a:t>
            </a:r>
            <a:r>
              <a:rPr lang="it-IT" dirty="0" smtClean="0"/>
              <a:t> 8 or </a:t>
            </a:r>
            <a:r>
              <a:rPr lang="it-IT" dirty="0" err="1" smtClean="0"/>
              <a:t>later</a:t>
            </a:r>
            <a:r>
              <a:rPr lang="it-IT" dirty="0" smtClean="0"/>
              <a:t>)</a:t>
            </a:r>
          </a:p>
        </p:txBody>
      </p:sp>
      <p:pic>
        <p:nvPicPr>
          <p:cNvPr id="10" name="Picture 15" descr="C:\Users\Pablo.Bayona\Downloads\IMG_4306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275" y="2221194"/>
            <a:ext cx="1630680" cy="2894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6" descr="C:\Users\Rebeca\Desktop\iOS Screenshots Phase 1\IMG_0078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8705" y="2217510"/>
            <a:ext cx="1701165" cy="3020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1" descr="C:\Users\Pablo.Bayona\Downloads\IMG_4315 (1)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4840" y="2214678"/>
            <a:ext cx="1621155" cy="2881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3" descr="C:\Users\Pablo.Bayona\Downloads\IMG_4316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6620" y="2213022"/>
            <a:ext cx="1601470" cy="2842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22" descr="C:\Users\Pablo.Bayona\Downloads\IMG_4317.PN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8238" y="2213022"/>
            <a:ext cx="1594485" cy="2830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2" descr="http://canvs.org/wp-content/uploads/2015/08/ios_logo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5745" y="4941168"/>
            <a:ext cx="146304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533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29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5676F48-07C4-4EE0-8494-74332A93637E}" type="slidenum">
              <a:rPr lang="es-ES" smtClean="0"/>
              <a:pPr>
                <a:defRPr/>
              </a:pPr>
              <a:t>23</a:t>
            </a:fld>
            <a:endParaRPr lang="es-ES" dirty="0"/>
          </a:p>
        </p:txBody>
      </p:sp>
      <p:sp>
        <p:nvSpPr>
          <p:cNvPr id="43" name="5 CuadroTexto"/>
          <p:cNvSpPr txBox="1"/>
          <p:nvPr/>
        </p:nvSpPr>
        <p:spPr>
          <a:xfrm>
            <a:off x="665163" y="1155700"/>
            <a:ext cx="305083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2400" spc="-150" dirty="0" smtClean="0">
                <a:solidFill>
                  <a:srgbClr val="1579BD"/>
                </a:solidFill>
                <a:latin typeface="Arial" pitchFamily="34" charset="0"/>
                <a:cs typeface="Arial" pitchFamily="34" charset="0"/>
              </a:rPr>
              <a:t>FRONTENDS – iOS (2)</a:t>
            </a:r>
            <a:endParaRPr lang="es-ES" sz="2400" spc="-150" dirty="0">
              <a:solidFill>
                <a:srgbClr val="1579B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04327" y="1629955"/>
            <a:ext cx="7180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Native </a:t>
            </a:r>
            <a:r>
              <a:rPr lang="it-IT" dirty="0" err="1" smtClean="0"/>
              <a:t>App</a:t>
            </a:r>
            <a:r>
              <a:rPr lang="it-IT" dirty="0" smtClean="0"/>
              <a:t> for Apple </a:t>
            </a:r>
            <a:r>
              <a:rPr lang="it-IT" dirty="0" err="1" smtClean="0"/>
              <a:t>devices</a:t>
            </a:r>
            <a:r>
              <a:rPr lang="it-IT" dirty="0" smtClean="0"/>
              <a:t> (</a:t>
            </a:r>
            <a:r>
              <a:rPr lang="it-IT" dirty="0" err="1" smtClean="0"/>
              <a:t>iOS</a:t>
            </a:r>
            <a:r>
              <a:rPr lang="it-IT" dirty="0" smtClean="0"/>
              <a:t> 8 or </a:t>
            </a:r>
            <a:r>
              <a:rPr lang="it-IT" dirty="0" err="1" smtClean="0"/>
              <a:t>later</a:t>
            </a:r>
            <a:r>
              <a:rPr lang="it-IT" dirty="0" smtClean="0"/>
              <a:t>)</a:t>
            </a:r>
          </a:p>
        </p:txBody>
      </p:sp>
      <p:pic>
        <p:nvPicPr>
          <p:cNvPr id="15" name="Picture 57" descr="C:\Users\Pablo.Bayona\Downloads\IMG_4323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657" y="2221194"/>
            <a:ext cx="1655445" cy="2940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65" descr="C:\Users\Pablo.Bayona\Downloads\IMG_4340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601" y="2217701"/>
            <a:ext cx="1659890" cy="2947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74" descr="C:\Users\Pablo.Bayona\Downloads\IMG_4331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0813" y="2213022"/>
            <a:ext cx="1652905" cy="293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75" descr="C:\Users\Pablo.Bayona\Downloads\IMG_4332 (1)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5932" y="2221194"/>
            <a:ext cx="1667510" cy="296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68" descr="C:\Users\Pablo.Bayona\Downloads\IMG_4330.PN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429" y="2231354"/>
            <a:ext cx="1660525" cy="2952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2" descr="http://canvs.org/wp-content/uploads/2015/08/ios_logo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5745" y="4941168"/>
            <a:ext cx="146304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635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29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5676F48-07C4-4EE0-8494-74332A93637E}" type="slidenum">
              <a:rPr lang="es-ES" smtClean="0"/>
              <a:pPr>
                <a:defRPr/>
              </a:pPr>
              <a:t>24</a:t>
            </a:fld>
            <a:endParaRPr lang="es-ES" dirty="0"/>
          </a:p>
        </p:txBody>
      </p:sp>
      <p:sp>
        <p:nvSpPr>
          <p:cNvPr id="43" name="5 CuadroTexto"/>
          <p:cNvSpPr txBox="1"/>
          <p:nvPr/>
        </p:nvSpPr>
        <p:spPr>
          <a:xfrm>
            <a:off x="665163" y="1155700"/>
            <a:ext cx="347947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2400" spc="-150" dirty="0" smtClean="0">
                <a:solidFill>
                  <a:srgbClr val="1579BD"/>
                </a:solidFill>
                <a:latin typeface="Arial" pitchFamily="34" charset="0"/>
                <a:cs typeface="Arial" pitchFamily="34" charset="0"/>
              </a:rPr>
              <a:t>FRONTENDS – ANDROID</a:t>
            </a:r>
            <a:endParaRPr lang="es-ES" sz="2400" spc="-150" dirty="0">
              <a:solidFill>
                <a:srgbClr val="1579B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04327" y="1629955"/>
            <a:ext cx="7180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Native </a:t>
            </a:r>
            <a:r>
              <a:rPr lang="it-IT" dirty="0" err="1" smtClean="0"/>
              <a:t>App</a:t>
            </a:r>
            <a:r>
              <a:rPr lang="it-IT" dirty="0" smtClean="0"/>
              <a:t> for </a:t>
            </a:r>
            <a:r>
              <a:rPr lang="it-IT" dirty="0" err="1" smtClean="0"/>
              <a:t>Android</a:t>
            </a:r>
            <a:r>
              <a:rPr lang="it-IT" dirty="0" smtClean="0"/>
              <a:t> </a:t>
            </a:r>
            <a:r>
              <a:rPr lang="it-IT" dirty="0" err="1" smtClean="0"/>
              <a:t>devices</a:t>
            </a:r>
            <a:r>
              <a:rPr lang="it-IT" dirty="0" smtClean="0"/>
              <a:t> (4.2.1 or </a:t>
            </a:r>
            <a:r>
              <a:rPr lang="it-IT" dirty="0" err="1" smtClean="0"/>
              <a:t>later</a:t>
            </a:r>
            <a:r>
              <a:rPr lang="it-IT" dirty="0" smtClean="0"/>
              <a:t>)</a:t>
            </a:r>
          </a:p>
        </p:txBody>
      </p:sp>
      <p:pic>
        <p:nvPicPr>
          <p:cNvPr id="11268" name="Picture 4" descr="http://tomsblog.it/andreaferrario/files/android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8900" y="5157192"/>
            <a:ext cx="1617196" cy="97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magine 19" descr="Screenshot_2014-11-10-18-00-0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06" y="2132856"/>
            <a:ext cx="1645920" cy="292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magine 20" descr="Screenshot_2015-06-19-16-05-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248" y="2132856"/>
            <a:ext cx="1645920" cy="292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magine 21" descr="Screenshot_2015-06-19-16-11-0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1274" y="2132856"/>
            <a:ext cx="1645920" cy="292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magine 22" descr="Screenshot_2015-06-19-16-49-0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2590" y="2132856"/>
            <a:ext cx="1645920" cy="292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magine 23" descr="Screenshot_2015-06-19-16-48-4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6932" y="2126000"/>
            <a:ext cx="1645920" cy="2926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8364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29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5676F48-07C4-4EE0-8494-74332A93637E}" type="slidenum">
              <a:rPr lang="es-ES" smtClean="0"/>
              <a:pPr>
                <a:defRPr/>
              </a:pPr>
              <a:t>25</a:t>
            </a:fld>
            <a:endParaRPr lang="es-ES" dirty="0"/>
          </a:p>
        </p:txBody>
      </p:sp>
      <p:sp>
        <p:nvSpPr>
          <p:cNvPr id="43" name="5 CuadroTexto"/>
          <p:cNvSpPr txBox="1"/>
          <p:nvPr/>
        </p:nvSpPr>
        <p:spPr>
          <a:xfrm>
            <a:off x="665163" y="1155700"/>
            <a:ext cx="392992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2400" spc="-150" dirty="0" smtClean="0">
                <a:solidFill>
                  <a:srgbClr val="1579BD"/>
                </a:solidFill>
                <a:latin typeface="Arial" pitchFamily="34" charset="0"/>
                <a:cs typeface="Arial" pitchFamily="34" charset="0"/>
              </a:rPr>
              <a:t>FRONTENDS </a:t>
            </a:r>
            <a:r>
              <a:rPr lang="es-HN" sz="2400" spc="-150" dirty="0">
                <a:solidFill>
                  <a:srgbClr val="1579BD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s-HN" sz="2400" spc="-150" dirty="0" smtClean="0">
                <a:solidFill>
                  <a:srgbClr val="1579BD"/>
                </a:solidFill>
                <a:latin typeface="Arial" pitchFamily="34" charset="0"/>
                <a:cs typeface="Arial" pitchFamily="34" charset="0"/>
              </a:rPr>
              <a:t> ANDROID (2)</a:t>
            </a:r>
            <a:endParaRPr lang="es-ES" sz="2400" spc="-150" dirty="0">
              <a:solidFill>
                <a:srgbClr val="1579B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04327" y="1629955"/>
            <a:ext cx="7180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Native </a:t>
            </a:r>
            <a:r>
              <a:rPr lang="it-IT" dirty="0" err="1" smtClean="0"/>
              <a:t>App</a:t>
            </a:r>
            <a:r>
              <a:rPr lang="it-IT" dirty="0" smtClean="0"/>
              <a:t> for </a:t>
            </a:r>
            <a:r>
              <a:rPr lang="it-IT" dirty="0" err="1" smtClean="0"/>
              <a:t>Android</a:t>
            </a:r>
            <a:r>
              <a:rPr lang="it-IT" dirty="0" smtClean="0"/>
              <a:t> </a:t>
            </a:r>
            <a:r>
              <a:rPr lang="it-IT" dirty="0" err="1" smtClean="0"/>
              <a:t>devices</a:t>
            </a:r>
            <a:r>
              <a:rPr lang="it-IT" dirty="0" smtClean="0"/>
              <a:t> (4.2.1 or </a:t>
            </a:r>
            <a:r>
              <a:rPr lang="it-IT" dirty="0" err="1" smtClean="0"/>
              <a:t>later</a:t>
            </a:r>
            <a:r>
              <a:rPr lang="it-IT" dirty="0" smtClean="0"/>
              <a:t>)</a:t>
            </a:r>
          </a:p>
        </p:txBody>
      </p:sp>
      <p:pic>
        <p:nvPicPr>
          <p:cNvPr id="11268" name="Picture 4" descr="http://tomsblog.it/andreaferrario/files/android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8900" y="5157192"/>
            <a:ext cx="1617196" cy="97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magine 11" descr="Screenshot_2014-11-10-19-16-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000" y="2132856"/>
            <a:ext cx="1645920" cy="292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magine 12" descr="Screenshot_2015-06-19-16-18-2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1600" y="2132856"/>
            <a:ext cx="1645920" cy="292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magine 13" descr="Screenshot_2015-06-19-16-39-4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3260" y="2132856"/>
            <a:ext cx="1645920" cy="292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magine 19" descr="Screenshot_2015-06-19-16-41-3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7200" y="2136007"/>
            <a:ext cx="1645920" cy="292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magine 20" descr="Screenshot_2015-06-19-16-40-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2800" y="2132856"/>
            <a:ext cx="1645920" cy="2926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0502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CEA4C78F-FB73-4E9F-A4B7-2EDD12ECA03A}" type="slidenum">
              <a:rPr lang="es-ES" smtClean="0"/>
              <a:pPr>
                <a:defRPr/>
              </a:pPr>
              <a:t>26</a:t>
            </a:fld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665163" y="1155700"/>
            <a:ext cx="389882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2400" spc="-150" dirty="0" smtClean="0">
                <a:solidFill>
                  <a:srgbClr val="1579BD"/>
                </a:solidFill>
                <a:latin typeface="Arial" pitchFamily="34" charset="0"/>
                <a:cs typeface="Arial" pitchFamily="34" charset="0"/>
              </a:rPr>
              <a:t>FRONTENDS </a:t>
            </a:r>
            <a:r>
              <a:rPr lang="es-HN" sz="2400" spc="-150" dirty="0">
                <a:solidFill>
                  <a:srgbClr val="1579BD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s-HN" sz="2400" spc="-150" dirty="0" smtClean="0">
                <a:solidFill>
                  <a:srgbClr val="1579BD"/>
                </a:solidFill>
                <a:latin typeface="Arial" pitchFamily="34" charset="0"/>
                <a:cs typeface="Arial" pitchFamily="34" charset="0"/>
              </a:rPr>
              <a:t>WEB CLIENT</a:t>
            </a:r>
            <a:endParaRPr lang="es-ES" sz="2400" spc="-150" dirty="0">
              <a:solidFill>
                <a:srgbClr val="1579B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617365"/>
            <a:ext cx="7071871" cy="4420503"/>
          </a:xfrm>
          <a:prstGeom prst="rect">
            <a:avLst/>
          </a:prstGeom>
        </p:spPr>
      </p:pic>
      <p:pic>
        <p:nvPicPr>
          <p:cNvPr id="1026" name="Picture 2" descr="http://www.laminaresearchcenter.com/images/comingsoon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23940">
            <a:off x="6010476" y="1319328"/>
            <a:ext cx="3219047" cy="146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496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02F0955-35F4-4177-B711-23768A319C06}" type="slidenum">
              <a:rPr lang="es-ES"/>
              <a:pPr>
                <a:defRPr/>
              </a:pPr>
              <a:t>27</a:t>
            </a:fld>
            <a:r>
              <a:rPr lang="es-ES" dirty="0"/>
              <a:t>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5289633"/>
            <a:ext cx="825065" cy="561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586748" y="5317413"/>
            <a:ext cx="5233724" cy="533292"/>
          </a:xfrm>
          <a:prstGeom prst="rect">
            <a:avLst/>
          </a:prstGeom>
          <a:noFill/>
        </p:spPr>
        <p:txBody>
          <a:bodyPr wrap="square" rtlCol="0">
            <a:normAutofit fontScale="62500" lnSpcReduction="20000"/>
          </a:bodyPr>
          <a:lstStyle/>
          <a:p>
            <a:r>
              <a:rPr lang="en-US" dirty="0"/>
              <a:t>This project has received funding from the European Union’s Seventh Framework </a:t>
            </a:r>
            <a:r>
              <a:rPr lang="en-US" dirty="0" err="1"/>
              <a:t>Programme</a:t>
            </a:r>
            <a:r>
              <a:rPr lang="en-US" dirty="0"/>
              <a:t> for research, technological development and </a:t>
            </a:r>
            <a:r>
              <a:rPr lang="en-US" dirty="0" smtClean="0"/>
              <a:t>demonstration </a:t>
            </a:r>
            <a:br>
              <a:rPr lang="en-US" dirty="0" smtClean="0"/>
            </a:br>
            <a:r>
              <a:rPr lang="en-US" dirty="0" smtClean="0"/>
              <a:t>under </a:t>
            </a:r>
            <a:r>
              <a:rPr lang="en-US" dirty="0"/>
              <a:t>grant agreement no 609023</a:t>
            </a:r>
            <a:endParaRPr lang="en-GB" dirty="0"/>
          </a:p>
        </p:txBody>
      </p:sp>
      <p:sp>
        <p:nvSpPr>
          <p:cNvPr id="10" name="3 CuadroTexto"/>
          <p:cNvSpPr txBox="1">
            <a:spLocks noChangeArrowheads="1"/>
          </p:cNvSpPr>
          <p:nvPr/>
        </p:nvSpPr>
        <p:spPr bwMode="auto">
          <a:xfrm>
            <a:off x="5034416" y="3789040"/>
            <a:ext cx="233838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 b="1" dirty="0" err="1" smtClean="0"/>
              <a:t>Francesc</a:t>
            </a:r>
            <a:r>
              <a:rPr lang="en-US" sz="1200" b="1" dirty="0" smtClean="0"/>
              <a:t> Varela</a:t>
            </a:r>
            <a:endParaRPr lang="en-US" sz="1200" b="1" dirty="0"/>
          </a:p>
          <a:p>
            <a:r>
              <a:rPr lang="en-US" sz="1200" dirty="0" smtClean="0"/>
              <a:t>CEO</a:t>
            </a:r>
          </a:p>
          <a:p>
            <a:r>
              <a:rPr lang="en-US" sz="1200" dirty="0" smtClean="0"/>
              <a:t>Nexus Geografics</a:t>
            </a:r>
            <a:endParaRPr lang="en-US" sz="1200" dirty="0"/>
          </a:p>
          <a:p>
            <a:r>
              <a:rPr lang="en-US" sz="1200" dirty="0" smtClean="0">
                <a:hlinkClick r:id="rId3"/>
              </a:rPr>
              <a:t>fvarela@ngeografics.com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63594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1579BD"/>
                </a:solidFill>
              </a:rPr>
              <a:t>Myway</a:t>
            </a:r>
            <a:r>
              <a:rPr lang="it-IT" dirty="0" smtClean="0">
                <a:solidFill>
                  <a:srgbClr val="1579BD"/>
                </a:solidFill>
              </a:rPr>
              <a:t> </a:t>
            </a:r>
            <a:r>
              <a:rPr lang="it-IT" dirty="0" err="1" smtClean="0">
                <a:solidFill>
                  <a:srgbClr val="1579BD"/>
                </a:solidFill>
              </a:rPr>
              <a:t>outline</a:t>
            </a:r>
            <a:endParaRPr lang="it-IT" dirty="0">
              <a:solidFill>
                <a:srgbClr val="1579BD"/>
              </a:solidFill>
            </a:endParaRPr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Multimodal mobility services for the smart city:</a:t>
            </a:r>
            <a:br>
              <a:rPr lang="en-US" dirty="0"/>
            </a:br>
            <a:r>
              <a:rPr lang="en-US" dirty="0"/>
              <a:t>the </a:t>
            </a:r>
            <a:r>
              <a:rPr lang="en-US" dirty="0" err="1"/>
              <a:t>MyWay</a:t>
            </a:r>
            <a:r>
              <a:rPr lang="en-US" dirty="0"/>
              <a:t> </a:t>
            </a:r>
            <a:r>
              <a:rPr lang="en-US" dirty="0" smtClean="0"/>
              <a:t>innovation challenges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630C2B8F-5B53-4C74-8AE3-1D84D530E43D}" type="slidenum">
              <a:rPr lang="es-ES" smtClean="0"/>
              <a:pPr>
                <a:defRPr/>
              </a:pPr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176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20480"/>
          </a:xfrm>
        </p:spPr>
        <p:txBody>
          <a:bodyPr/>
          <a:lstStyle/>
          <a:p>
            <a:r>
              <a:rPr lang="en-GB" sz="2400" b="1" dirty="0" smtClean="0"/>
              <a:t>Enhancing personal urban mobility through smart services</a:t>
            </a:r>
            <a:endParaRPr lang="en-GB" sz="2000" b="1" dirty="0" smtClean="0"/>
          </a:p>
          <a:p>
            <a:pPr lvl="1"/>
            <a:r>
              <a:rPr lang="en-GB" sz="2000" dirty="0" smtClean="0"/>
              <a:t>Part- funded under FP7 – ICT</a:t>
            </a:r>
          </a:p>
          <a:p>
            <a:pPr lvl="1"/>
            <a:r>
              <a:rPr lang="en-GB" sz="2000" i="1" dirty="0" smtClean="0"/>
              <a:t>Smart Cities </a:t>
            </a:r>
            <a:r>
              <a:rPr lang="en-GB" sz="2000" dirty="0" smtClean="0"/>
              <a:t>call (DG CNECT)</a:t>
            </a:r>
          </a:p>
          <a:p>
            <a:pPr lvl="1"/>
            <a:r>
              <a:rPr lang="en-GB" sz="2000" dirty="0" smtClean="0"/>
              <a:t>30 months, start: September 2013</a:t>
            </a:r>
            <a:endParaRPr lang="en-GB" sz="2000" dirty="0"/>
          </a:p>
          <a:p>
            <a:pPr marL="457200" lvl="1" indent="0">
              <a:spcBef>
                <a:spcPts val="1800"/>
              </a:spcBef>
              <a:buNone/>
            </a:pPr>
            <a:r>
              <a:rPr lang="en-GB" sz="1700" b="1" i="1" dirty="0" smtClean="0"/>
              <a:t>ICT solutions &amp; service providers</a:t>
            </a:r>
          </a:p>
          <a:p>
            <a:pPr marL="457200" lvl="1" indent="0">
              <a:spcBef>
                <a:spcPts val="1200"/>
              </a:spcBef>
              <a:spcAft>
                <a:spcPts val="0"/>
              </a:spcAft>
              <a:buNone/>
            </a:pPr>
            <a:endParaRPr lang="en-GB" sz="1800" b="1" dirty="0"/>
          </a:p>
          <a:p>
            <a:pPr marL="457200" lvl="1" indent="0">
              <a:buNone/>
            </a:pPr>
            <a:r>
              <a:rPr lang="en-GB" sz="1700" b="1" i="1" dirty="0" smtClean="0"/>
              <a:t>Research organisations</a:t>
            </a:r>
          </a:p>
          <a:p>
            <a:pPr marL="457200" lvl="1" indent="0">
              <a:spcBef>
                <a:spcPts val="1200"/>
              </a:spcBef>
              <a:spcAft>
                <a:spcPts val="0"/>
              </a:spcAft>
              <a:buNone/>
            </a:pPr>
            <a:endParaRPr lang="en-GB" sz="1800" b="1" dirty="0"/>
          </a:p>
          <a:p>
            <a:pPr marL="457200" lvl="1" indent="0">
              <a:buNone/>
            </a:pPr>
            <a:r>
              <a:rPr lang="en-GB" sz="1700" b="1" i="1" dirty="0" smtClean="0"/>
              <a:t>Local Authorities and stakeholders</a:t>
            </a:r>
          </a:p>
          <a:p>
            <a:pPr marL="457200" lvl="1" indent="0">
              <a:spcBef>
                <a:spcPts val="1200"/>
              </a:spcBef>
              <a:buNone/>
            </a:pPr>
            <a:endParaRPr lang="en-GB" sz="2000" dirty="0" smtClean="0"/>
          </a:p>
          <a:p>
            <a:pPr lvl="1"/>
            <a:endParaRPr lang="en-GB" sz="1800" dirty="0" smtClean="0"/>
          </a:p>
          <a:p>
            <a:pPr marL="914400" lvl="2" indent="0">
              <a:buNone/>
            </a:pPr>
            <a:r>
              <a:rPr lang="en-GB" sz="1800" dirty="0"/>
              <a:t> </a:t>
            </a:r>
            <a:r>
              <a:rPr lang="en-GB" sz="1800" dirty="0" smtClean="0"/>
              <a:t>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6B0E188B-1EFB-4547-B2F1-95DBE5AFE966}" type="slidenum">
              <a:rPr lang="es-ES"/>
              <a:pPr>
                <a:defRPr/>
              </a:pPr>
              <a:t>4</a:t>
            </a:fld>
            <a:endParaRPr lang="es-ES" dirty="0"/>
          </a:p>
        </p:txBody>
      </p:sp>
      <p:sp>
        <p:nvSpPr>
          <p:cNvPr id="11" name="5 CuadroTexto"/>
          <p:cNvSpPr txBox="1"/>
          <p:nvPr/>
        </p:nvSpPr>
        <p:spPr>
          <a:xfrm>
            <a:off x="665163" y="1155700"/>
            <a:ext cx="212109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2400" spc="-150" dirty="0" smtClean="0">
                <a:solidFill>
                  <a:srgbClr val="1579BD"/>
                </a:solidFill>
                <a:latin typeface="Arial" pitchFamily="34" charset="0"/>
                <a:cs typeface="Arial" pitchFamily="34" charset="0"/>
              </a:rPr>
              <a:t>THE PROJECT</a:t>
            </a:r>
            <a:endParaRPr lang="es-ES" sz="2400" spc="-150" dirty="0">
              <a:solidFill>
                <a:srgbClr val="1579B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6062" y="4088647"/>
            <a:ext cx="864096" cy="375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6925" y="4092238"/>
            <a:ext cx="846013" cy="272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5549" y="4126617"/>
            <a:ext cx="1441425" cy="29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326" r="7851" b="19728"/>
          <a:stretch>
            <a:fillRect/>
          </a:stretch>
        </p:blipFill>
        <p:spPr bwMode="auto">
          <a:xfrm>
            <a:off x="1391151" y="4837810"/>
            <a:ext cx="1084398" cy="381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9551" y="4837810"/>
            <a:ext cx="389948" cy="381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4531" y="4847150"/>
            <a:ext cx="780256" cy="337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3157" y="4843973"/>
            <a:ext cx="699507" cy="35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9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0241" y="5655606"/>
            <a:ext cx="1412528" cy="33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4531" y="5617786"/>
            <a:ext cx="728491" cy="364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4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1220" y="5655606"/>
            <a:ext cx="1021444" cy="32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5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8470" y="5587896"/>
            <a:ext cx="1013807" cy="360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6261" y="5617786"/>
            <a:ext cx="1175394" cy="31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Grafik 5" descr="polishighresolution"/>
          <p:cNvPicPr/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4774" y="5511590"/>
            <a:ext cx="511642" cy="475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2222748"/>
            <a:ext cx="227647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Imagen 1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9327" y="4138322"/>
            <a:ext cx="1562695" cy="31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01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6B0E188B-1EFB-4547-B2F1-95DBE5AFE966}" type="slidenum">
              <a:rPr lang="es-ES"/>
              <a:pPr>
                <a:defRPr/>
              </a:pPr>
              <a:t>5</a:t>
            </a:fld>
            <a:endParaRPr lang="es-ES" dirty="0"/>
          </a:p>
        </p:txBody>
      </p:sp>
      <p:sp>
        <p:nvSpPr>
          <p:cNvPr id="11" name="5 CuadroTexto"/>
          <p:cNvSpPr txBox="1"/>
          <p:nvPr/>
        </p:nvSpPr>
        <p:spPr>
          <a:xfrm>
            <a:off x="665163" y="1155700"/>
            <a:ext cx="191590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2400" spc="-150" dirty="0" smtClean="0">
                <a:solidFill>
                  <a:srgbClr val="1579BD"/>
                </a:solidFill>
                <a:latin typeface="Arial" pitchFamily="34" charset="0"/>
                <a:cs typeface="Arial" pitchFamily="34" charset="0"/>
              </a:rPr>
              <a:t>OBJECTIVES</a:t>
            </a:r>
            <a:endParaRPr lang="es-ES" sz="2400" spc="-150" dirty="0">
              <a:solidFill>
                <a:srgbClr val="1579B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sellaDiTesto 11"/>
          <p:cNvSpPr txBox="1"/>
          <p:nvPr/>
        </p:nvSpPr>
        <p:spPr>
          <a:xfrm>
            <a:off x="899592" y="1844824"/>
            <a:ext cx="7776864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GB" sz="2000" dirty="0" smtClean="0"/>
              <a:t>Expected feature of </a:t>
            </a:r>
            <a:r>
              <a:rPr lang="en-GB" sz="2000" dirty="0" err="1" smtClean="0"/>
              <a:t>MyWay</a:t>
            </a:r>
            <a:r>
              <a:rPr lang="en-GB" sz="2000" dirty="0" smtClean="0"/>
              <a:t> platform (from </a:t>
            </a:r>
            <a:r>
              <a:rPr lang="en-GB" sz="2000" dirty="0" err="1" smtClean="0"/>
              <a:t>DoW</a:t>
            </a:r>
            <a:endParaRPr lang="en-GB" sz="2000" dirty="0" smtClean="0"/>
          </a:p>
          <a:p>
            <a:pPr marL="342900" indent="-342900"/>
            <a:r>
              <a:rPr lang="en-GB" sz="2000" dirty="0" smtClean="0"/>
              <a:t>and Functional &amp; Non-Functional Requirements):</a:t>
            </a:r>
          </a:p>
          <a:p>
            <a:pPr marL="342900" indent="-342900"/>
            <a:endParaRPr lang="en-GB" sz="2000" b="1" dirty="0" smtClean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GB" sz="2000" dirty="0" smtClean="0"/>
              <a:t>Propose to the user a </a:t>
            </a:r>
            <a:r>
              <a:rPr lang="en-GB" sz="2000" b="1" dirty="0" smtClean="0">
                <a:solidFill>
                  <a:srgbClr val="1579BD"/>
                </a:solidFill>
              </a:rPr>
              <a:t>multimodal journey</a:t>
            </a:r>
            <a:r>
              <a:rPr lang="en-GB" sz="2000" dirty="0" smtClean="0">
                <a:solidFill>
                  <a:srgbClr val="1579BD"/>
                </a:solidFill>
              </a:rPr>
              <a:t> </a:t>
            </a:r>
            <a:r>
              <a:rPr lang="en-GB" sz="2000" dirty="0" smtClean="0"/>
              <a:t>fitting his/her </a:t>
            </a:r>
            <a:r>
              <a:rPr lang="en-GB" sz="2000" b="1" dirty="0" smtClean="0">
                <a:solidFill>
                  <a:srgbClr val="1579BD"/>
                </a:solidFill>
              </a:rPr>
              <a:t>needs</a:t>
            </a:r>
            <a:r>
              <a:rPr lang="en-GB" sz="2000" dirty="0" smtClean="0"/>
              <a:t> (time, purpose, conditions, context, etc..)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GB" sz="2000" dirty="0" smtClean="0"/>
              <a:t>Use a variety of </a:t>
            </a:r>
            <a:r>
              <a:rPr lang="en-GB" sz="2000" b="1" dirty="0" smtClean="0">
                <a:solidFill>
                  <a:srgbClr val="1579BD"/>
                </a:solidFill>
              </a:rPr>
              <a:t>public and private transport modes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GB" sz="2000" dirty="0" smtClean="0"/>
              <a:t>Take into account, </a:t>
            </a:r>
            <a:r>
              <a:rPr lang="en-GB" sz="2000" b="1" dirty="0" smtClean="0">
                <a:solidFill>
                  <a:srgbClr val="1579BD"/>
                </a:solidFill>
              </a:rPr>
              <a:t>adapting</a:t>
            </a:r>
            <a:r>
              <a:rPr lang="en-GB" sz="2000" dirty="0" smtClean="0"/>
              <a:t> or </a:t>
            </a:r>
            <a:r>
              <a:rPr lang="en-GB" sz="2000" b="1" dirty="0" smtClean="0">
                <a:solidFill>
                  <a:srgbClr val="1579BD"/>
                </a:solidFill>
              </a:rPr>
              <a:t>refining</a:t>
            </a:r>
            <a:r>
              <a:rPr lang="en-GB" sz="2000" dirty="0" smtClean="0"/>
              <a:t> the trip, </a:t>
            </a:r>
            <a:r>
              <a:rPr lang="en-GB" sz="2000" b="1" dirty="0" smtClean="0">
                <a:solidFill>
                  <a:srgbClr val="1579BD"/>
                </a:solidFill>
              </a:rPr>
              <a:t>contextual information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GB" sz="2000" dirty="0" smtClean="0"/>
              <a:t>Integrate </a:t>
            </a:r>
            <a:r>
              <a:rPr lang="en-GB" sz="2000" b="1" dirty="0" smtClean="0">
                <a:solidFill>
                  <a:srgbClr val="1579BD"/>
                </a:solidFill>
              </a:rPr>
              <a:t>booking</a:t>
            </a:r>
            <a:r>
              <a:rPr lang="en-GB" sz="2000" dirty="0" smtClean="0"/>
              <a:t> and </a:t>
            </a:r>
            <a:r>
              <a:rPr lang="en-GB" sz="2000" b="1" dirty="0" smtClean="0">
                <a:solidFill>
                  <a:srgbClr val="1579BD"/>
                </a:solidFill>
              </a:rPr>
              <a:t>billing services</a:t>
            </a:r>
            <a:r>
              <a:rPr lang="en-GB" sz="2000" dirty="0" smtClean="0">
                <a:solidFill>
                  <a:srgbClr val="1579BD"/>
                </a:solidFill>
              </a:rPr>
              <a:t> </a:t>
            </a:r>
            <a:r>
              <a:rPr lang="en-GB" sz="2000" dirty="0" smtClean="0"/>
              <a:t>from the transport operators 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GB" sz="2000" dirty="0" smtClean="0"/>
              <a:t>Learn from the expectations and </a:t>
            </a:r>
            <a:r>
              <a:rPr lang="en-GB" sz="2000" b="1" dirty="0" smtClean="0">
                <a:solidFill>
                  <a:srgbClr val="1579BD"/>
                </a:solidFill>
              </a:rPr>
              <a:t>preferences of the traveller</a:t>
            </a:r>
            <a:endParaRPr lang="en-GB" sz="2000" b="1" dirty="0">
              <a:solidFill>
                <a:srgbClr val="1579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643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6B0E188B-1EFB-4547-B2F1-95DBE5AFE966}" type="slidenum">
              <a:rPr lang="es-ES"/>
              <a:pPr>
                <a:defRPr/>
              </a:pPr>
              <a:t>6</a:t>
            </a:fld>
            <a:endParaRPr lang="es-ES" dirty="0"/>
          </a:p>
        </p:txBody>
      </p:sp>
      <p:sp>
        <p:nvSpPr>
          <p:cNvPr id="11" name="5 CuadroTexto"/>
          <p:cNvSpPr txBox="1"/>
          <p:nvPr/>
        </p:nvSpPr>
        <p:spPr>
          <a:xfrm>
            <a:off x="665163" y="1155700"/>
            <a:ext cx="332690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2400" spc="-150" dirty="0" smtClean="0">
                <a:solidFill>
                  <a:srgbClr val="1579BD"/>
                </a:solidFill>
                <a:latin typeface="Arial" pitchFamily="34" charset="0"/>
                <a:cs typeface="Arial" pitchFamily="34" charset="0"/>
              </a:rPr>
              <a:t>LIVING LAB VALIDATION </a:t>
            </a:r>
            <a:endParaRPr lang="es-ES" sz="2400" spc="-150" dirty="0">
              <a:solidFill>
                <a:srgbClr val="1579B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584" y="3221432"/>
            <a:ext cx="2379004" cy="1359696"/>
          </a:xfrm>
          <a:prstGeom prst="rect">
            <a:avLst/>
          </a:prstGeom>
        </p:spPr>
      </p:pic>
      <p:pic>
        <p:nvPicPr>
          <p:cNvPr id="14" name="Imagen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338" y="4737125"/>
            <a:ext cx="2403813" cy="1356171"/>
          </a:xfrm>
          <a:prstGeom prst="rect">
            <a:avLst/>
          </a:prstGeom>
        </p:spPr>
      </p:pic>
      <p:pic>
        <p:nvPicPr>
          <p:cNvPr id="1026" name="Picture 1" descr="C:\Users\Stephanie\Documents\MyWay\Fact Sheet\Torre Agbar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184" y="1700808"/>
            <a:ext cx="2368404" cy="1402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3395489" y="1712640"/>
            <a:ext cx="5457713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600" b="1" dirty="0" smtClean="0"/>
              <a:t>Barcelona/Catalonia</a:t>
            </a:r>
            <a:r>
              <a:rPr lang="en-GB" sz="1600" dirty="0" smtClean="0"/>
              <a:t>.  Urban and regional mobility, highly</a:t>
            </a:r>
            <a:br>
              <a:rPr lang="en-GB" sz="1600" dirty="0" smtClean="0"/>
            </a:br>
            <a:r>
              <a:rPr lang="en-GB" sz="1600" dirty="0" smtClean="0"/>
              <a:t>personalised multi-modal travel services: bus/metro/train,</a:t>
            </a:r>
            <a:br>
              <a:rPr lang="en-GB" sz="1600" dirty="0" smtClean="0"/>
            </a:br>
            <a:r>
              <a:rPr lang="en-GB" sz="1600" dirty="0" smtClean="0"/>
              <a:t>DRT schemes, bike sharing, EV scooter sharing (MOTIT).</a:t>
            </a:r>
            <a:endParaRPr lang="en-GB" sz="1600" dirty="0"/>
          </a:p>
          <a:p>
            <a:pPr>
              <a:spcBef>
                <a:spcPts val="600"/>
              </a:spcBef>
            </a:pPr>
            <a:r>
              <a:rPr lang="en-GB" sz="1600" i="1" dirty="0" smtClean="0"/>
              <a:t>Local stakeholders</a:t>
            </a:r>
            <a:r>
              <a:rPr lang="en-GB" sz="1600" dirty="0" smtClean="0"/>
              <a:t>: GENCAT, ATM, Going Green</a:t>
            </a:r>
            <a:endParaRPr lang="en-GB" sz="16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3400822" y="3182367"/>
            <a:ext cx="5525872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600" b="1" dirty="0" smtClean="0"/>
              <a:t>Berlin</a:t>
            </a:r>
            <a:r>
              <a:rPr lang="en-GB" sz="1600" dirty="0" smtClean="0"/>
              <a:t>.  Intermodal travel services, real-life tests and</a:t>
            </a:r>
            <a:br>
              <a:rPr lang="en-GB" sz="1600" dirty="0" smtClean="0"/>
            </a:br>
            <a:r>
              <a:rPr lang="en-GB" sz="1600" dirty="0" smtClean="0"/>
              <a:t>scenario evaluation through simulation (future mobility);</a:t>
            </a:r>
            <a:br>
              <a:rPr lang="en-GB" sz="1600" dirty="0" smtClean="0"/>
            </a:br>
            <a:r>
              <a:rPr lang="en-GB" sz="1600" dirty="0" smtClean="0"/>
              <a:t>intermodal info services (bus/metro/train), car sharing, bike</a:t>
            </a:r>
            <a:br>
              <a:rPr lang="en-GB" sz="1600" dirty="0" smtClean="0"/>
            </a:br>
            <a:r>
              <a:rPr lang="en-GB" sz="1600" dirty="0" smtClean="0"/>
              <a:t>sharing</a:t>
            </a:r>
            <a:endParaRPr lang="en-GB" sz="1600" dirty="0"/>
          </a:p>
          <a:p>
            <a:pPr>
              <a:spcBef>
                <a:spcPts val="600"/>
              </a:spcBef>
            </a:pPr>
            <a:r>
              <a:rPr lang="en-GB" sz="1600" i="1" dirty="0" smtClean="0"/>
              <a:t>Local stakeholders</a:t>
            </a:r>
            <a:r>
              <a:rPr lang="en-GB" sz="1600" dirty="0" smtClean="0"/>
              <a:t>: VMZ Berlin, </a:t>
            </a:r>
            <a:r>
              <a:rPr lang="en-GB" sz="1600" dirty="0" err="1"/>
              <a:t>F</a:t>
            </a:r>
            <a:r>
              <a:rPr lang="en-GB" sz="1600" dirty="0" err="1" smtClean="0"/>
              <a:t>hG</a:t>
            </a:r>
            <a:r>
              <a:rPr lang="en-GB" sz="1600" dirty="0" smtClean="0"/>
              <a:t> FOKUS Lab</a:t>
            </a:r>
            <a:endParaRPr lang="en-GB" sz="16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3347864" y="4692913"/>
            <a:ext cx="5814862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600" b="1" dirty="0" err="1" smtClean="0"/>
              <a:t>Trikala</a:t>
            </a:r>
            <a:r>
              <a:rPr lang="en-GB" sz="1600" b="1" dirty="0" smtClean="0"/>
              <a:t> </a:t>
            </a:r>
            <a:r>
              <a:rPr lang="en-GB" sz="1600" dirty="0" smtClean="0"/>
              <a:t>(GR).  Mid-size town, regional seasonal peak mobility,</a:t>
            </a:r>
            <a:br>
              <a:rPr lang="en-GB" sz="1600" dirty="0" smtClean="0"/>
            </a:br>
            <a:r>
              <a:rPr lang="en-GB" sz="1600" dirty="0" smtClean="0"/>
              <a:t>elderly services, students mobility; regular PT, private mobility,</a:t>
            </a:r>
            <a:br>
              <a:rPr lang="en-GB" sz="1600" dirty="0" smtClean="0"/>
            </a:br>
            <a:r>
              <a:rPr lang="en-GB" sz="1600" dirty="0" smtClean="0"/>
              <a:t>spontaneous social mobility (car pooling). Evaluation of</a:t>
            </a:r>
            <a:br>
              <a:rPr lang="en-GB" sz="1600" dirty="0" smtClean="0"/>
            </a:br>
            <a:r>
              <a:rPr lang="en-GB" sz="1600" dirty="0" smtClean="0"/>
              <a:t>scalability of services</a:t>
            </a:r>
            <a:endParaRPr lang="en-GB" sz="1600" dirty="0"/>
          </a:p>
          <a:p>
            <a:pPr>
              <a:spcBef>
                <a:spcPts val="600"/>
              </a:spcBef>
            </a:pPr>
            <a:r>
              <a:rPr lang="en-GB" sz="1600" i="1" dirty="0" smtClean="0"/>
              <a:t>Local stakeholders</a:t>
            </a:r>
            <a:r>
              <a:rPr lang="en-GB" sz="1600" dirty="0" smtClean="0"/>
              <a:t>: e-</a:t>
            </a:r>
            <a:r>
              <a:rPr lang="en-GB" sz="1600" dirty="0" err="1" smtClean="0"/>
              <a:t>Trikala</a:t>
            </a:r>
            <a:r>
              <a:rPr lang="en-GB" sz="1600" dirty="0" smtClean="0"/>
              <a:t>, ICCS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261932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1579BD"/>
                </a:solidFill>
              </a:rPr>
              <a:t>INNOVATION </a:t>
            </a:r>
            <a:r>
              <a:rPr lang="it-IT" dirty="0" err="1" smtClean="0">
                <a:solidFill>
                  <a:srgbClr val="1579BD"/>
                </a:solidFill>
              </a:rPr>
              <a:t>challenges</a:t>
            </a:r>
            <a:endParaRPr lang="it-IT" dirty="0">
              <a:solidFill>
                <a:srgbClr val="1579BD"/>
              </a:solidFill>
            </a:endParaRPr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Multimodal mobility services for the smart city:</a:t>
            </a:r>
            <a:br>
              <a:rPr lang="en-US" dirty="0"/>
            </a:br>
            <a:r>
              <a:rPr lang="en-US" dirty="0"/>
              <a:t>the </a:t>
            </a:r>
            <a:r>
              <a:rPr lang="en-US" dirty="0" err="1"/>
              <a:t>MyWay</a:t>
            </a:r>
            <a:r>
              <a:rPr lang="en-US" dirty="0"/>
              <a:t> innovation challenges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630C2B8F-5B53-4C74-8AE3-1D84D530E43D}" type="slidenum">
              <a:rPr lang="es-ES" smtClean="0"/>
              <a:pPr>
                <a:defRPr/>
              </a:pPr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56744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47864" y="1198834"/>
            <a:ext cx="5760640" cy="482245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323528" y="1700808"/>
            <a:ext cx="3322712" cy="4013051"/>
          </a:xfrm>
        </p:spPr>
        <p:txBody>
          <a:bodyPr/>
          <a:lstStyle/>
          <a:p>
            <a:pPr lvl="0" eaLnBrk="0" hangingPunct="0">
              <a:spcBef>
                <a:spcPts val="1200"/>
              </a:spcBef>
              <a:buFont typeface="Courier New" pitchFamily="49" charset="0"/>
              <a:buChar char="o"/>
              <a:defRPr/>
            </a:pPr>
            <a:r>
              <a:rPr lang="en-GB" sz="1800" kern="0" dirty="0" smtClean="0">
                <a:solidFill>
                  <a:srgbClr val="4D4D4D"/>
                </a:solidFill>
                <a:latin typeface="Arial" charset="0"/>
              </a:rPr>
              <a:t>Offering end-user services via Open API</a:t>
            </a:r>
          </a:p>
          <a:p>
            <a:pPr lvl="0" eaLnBrk="0" hangingPunct="0">
              <a:spcBef>
                <a:spcPts val="1200"/>
              </a:spcBef>
              <a:buFont typeface="Courier New" pitchFamily="49" charset="0"/>
              <a:buChar char="o"/>
              <a:defRPr/>
            </a:pPr>
            <a:r>
              <a:rPr lang="en-GB" sz="1800" kern="0" dirty="0" smtClean="0">
                <a:solidFill>
                  <a:srgbClr val="4D4D4D"/>
                </a:solidFill>
                <a:latin typeface="Arial" charset="0"/>
              </a:rPr>
              <a:t>Re-using existing services via standard-based APIs and SDKs</a:t>
            </a:r>
          </a:p>
          <a:p>
            <a:pPr marL="536575" lvl="1" eaLnBrk="0" hangingPunct="0">
              <a:spcBef>
                <a:spcPts val="1200"/>
              </a:spcBef>
              <a:buFont typeface="Arial" pitchFamily="34" charset="0"/>
              <a:buChar char="−"/>
              <a:defRPr/>
            </a:pPr>
            <a:r>
              <a:rPr lang="en-GB" sz="1600" b="1" kern="0" dirty="0" smtClean="0">
                <a:solidFill>
                  <a:srgbClr val="4D4D4D"/>
                </a:solidFill>
                <a:latin typeface="Arial" charset="0"/>
              </a:rPr>
              <a:t>Urban ITS</a:t>
            </a:r>
            <a:r>
              <a:rPr lang="en-GB" sz="1600" kern="0" dirty="0" smtClean="0">
                <a:solidFill>
                  <a:srgbClr val="4D4D4D"/>
                </a:solidFill>
                <a:latin typeface="Arial" charset="0"/>
              </a:rPr>
              <a:t> standardised</a:t>
            </a:r>
            <a:br>
              <a:rPr lang="en-GB" sz="1600" kern="0" dirty="0" smtClean="0">
                <a:solidFill>
                  <a:srgbClr val="4D4D4D"/>
                </a:solidFill>
                <a:latin typeface="Arial" charset="0"/>
              </a:rPr>
            </a:br>
            <a:r>
              <a:rPr lang="en-GB" sz="1600" b="1" kern="0" dirty="0" smtClean="0">
                <a:solidFill>
                  <a:srgbClr val="4D4D4D"/>
                </a:solidFill>
                <a:latin typeface="Arial" charset="0"/>
              </a:rPr>
              <a:t>data/service interface</a:t>
            </a:r>
          </a:p>
          <a:p>
            <a:pPr marL="536575" lvl="1" eaLnBrk="0" hangingPunct="0">
              <a:spcBef>
                <a:spcPts val="1200"/>
              </a:spcBef>
              <a:buFont typeface="Arial" pitchFamily="34" charset="0"/>
              <a:buChar char="−"/>
              <a:defRPr/>
            </a:pPr>
            <a:r>
              <a:rPr lang="en-GB" sz="1600" b="1" kern="0" dirty="0" smtClean="0">
                <a:solidFill>
                  <a:srgbClr val="4D4D4D"/>
                </a:solidFill>
                <a:latin typeface="Arial" charset="0"/>
              </a:rPr>
              <a:t>JP </a:t>
            </a:r>
            <a:r>
              <a:rPr lang="en-GB" sz="1600" kern="0" dirty="0" smtClean="0">
                <a:solidFill>
                  <a:srgbClr val="4D4D4D"/>
                </a:solidFill>
                <a:latin typeface="Arial" charset="0"/>
              </a:rPr>
              <a:t>standardised</a:t>
            </a:r>
            <a:r>
              <a:rPr lang="en-GB" sz="1600" b="1" kern="0" dirty="0" smtClean="0">
                <a:solidFill>
                  <a:srgbClr val="4D4D4D"/>
                </a:solidFill>
                <a:latin typeface="Arial" charset="0"/>
              </a:rPr>
              <a:t> service </a:t>
            </a:r>
            <a:br>
              <a:rPr lang="en-GB" sz="1600" b="1" kern="0" dirty="0" smtClean="0">
                <a:solidFill>
                  <a:srgbClr val="4D4D4D"/>
                </a:solidFill>
                <a:latin typeface="Arial" charset="0"/>
              </a:rPr>
            </a:br>
            <a:r>
              <a:rPr lang="en-GB" sz="1600" b="1" kern="0" dirty="0" smtClean="0">
                <a:solidFill>
                  <a:srgbClr val="4D4D4D"/>
                </a:solidFill>
                <a:latin typeface="Arial" charset="0"/>
              </a:rPr>
              <a:t>interface</a:t>
            </a:r>
          </a:p>
          <a:p>
            <a:pPr marL="536575" lvl="1" eaLnBrk="0" hangingPunct="0">
              <a:spcBef>
                <a:spcPts val="1200"/>
              </a:spcBef>
              <a:buFont typeface="Arial" pitchFamily="34" charset="0"/>
              <a:buChar char="−"/>
              <a:defRPr/>
            </a:pPr>
            <a:r>
              <a:rPr lang="en-GB" sz="1600" b="1" kern="0" dirty="0" smtClean="0">
                <a:solidFill>
                  <a:srgbClr val="4D4D4D"/>
                </a:solidFill>
                <a:latin typeface="Arial" charset="0"/>
              </a:rPr>
              <a:t>Interface</a:t>
            </a:r>
            <a:r>
              <a:rPr lang="en-GB" sz="1600" kern="0" dirty="0" smtClean="0">
                <a:solidFill>
                  <a:srgbClr val="4D4D4D"/>
                </a:solidFill>
                <a:latin typeface="Arial" charset="0"/>
              </a:rPr>
              <a:t> with </a:t>
            </a:r>
            <a:r>
              <a:rPr lang="en-GB" sz="1600" b="1" kern="0" dirty="0" smtClean="0">
                <a:solidFill>
                  <a:srgbClr val="4D4D4D"/>
                </a:solidFill>
                <a:latin typeface="Arial" charset="0"/>
              </a:rPr>
              <a:t>mobile</a:t>
            </a:r>
            <a:br>
              <a:rPr lang="en-GB" sz="1600" b="1" kern="0" dirty="0" smtClean="0">
                <a:solidFill>
                  <a:srgbClr val="4D4D4D"/>
                </a:solidFill>
                <a:latin typeface="Arial" charset="0"/>
              </a:rPr>
            </a:br>
            <a:r>
              <a:rPr lang="en-GB" sz="1600" b="1" kern="0" dirty="0" smtClean="0">
                <a:solidFill>
                  <a:srgbClr val="4D4D4D"/>
                </a:solidFill>
                <a:latin typeface="Arial" charset="0"/>
              </a:rPr>
              <a:t>communities</a:t>
            </a:r>
            <a:r>
              <a:rPr lang="en-GB" sz="1600" kern="0" dirty="0" smtClean="0">
                <a:solidFill>
                  <a:srgbClr val="4D4D4D"/>
                </a:solidFill>
                <a:latin typeface="Arial" charset="0"/>
              </a:rPr>
              <a:t> and crowd</a:t>
            </a:r>
            <a:br>
              <a:rPr lang="en-GB" sz="1600" kern="0" dirty="0" smtClean="0">
                <a:solidFill>
                  <a:srgbClr val="4D4D4D"/>
                </a:solidFill>
                <a:latin typeface="Arial" charset="0"/>
              </a:rPr>
            </a:br>
            <a:r>
              <a:rPr lang="en-GB" sz="1600" kern="0" dirty="0" smtClean="0">
                <a:solidFill>
                  <a:srgbClr val="4D4D4D"/>
                </a:solidFill>
                <a:latin typeface="Arial" charset="0"/>
              </a:rPr>
              <a:t>sourcing services</a:t>
            </a:r>
            <a:endParaRPr lang="en-GB" sz="2000" b="1" dirty="0" smtClean="0"/>
          </a:p>
          <a:p>
            <a:pPr marL="457200" lvl="1" indent="0">
              <a:buNone/>
            </a:pPr>
            <a:endParaRPr lang="en-GB" sz="2000" dirty="0" smtClean="0"/>
          </a:p>
          <a:p>
            <a:pPr lvl="1"/>
            <a:endParaRPr lang="en-GB" sz="1800" dirty="0" smtClean="0"/>
          </a:p>
          <a:p>
            <a:pPr marL="914400" lvl="2" indent="0">
              <a:buNone/>
            </a:pPr>
            <a:r>
              <a:rPr lang="en-GB" sz="1800" dirty="0" smtClean="0"/>
              <a:t>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6B0E188B-1EFB-4547-B2F1-95DBE5AFE966}" type="slidenum">
              <a:rPr lang="es-ES"/>
              <a:pPr>
                <a:defRPr/>
              </a:pPr>
              <a:t>8</a:t>
            </a:fld>
            <a:endParaRPr lang="es-ES" dirty="0"/>
          </a:p>
        </p:txBody>
      </p:sp>
      <p:sp>
        <p:nvSpPr>
          <p:cNvPr id="11" name="5 CuadroTexto"/>
          <p:cNvSpPr txBox="1"/>
          <p:nvPr/>
        </p:nvSpPr>
        <p:spPr>
          <a:xfrm>
            <a:off x="665163" y="1155700"/>
            <a:ext cx="323152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2400" spc="-150" dirty="0" smtClean="0">
                <a:solidFill>
                  <a:srgbClr val="1579BD"/>
                </a:solidFill>
                <a:latin typeface="Arial" pitchFamily="34" charset="0"/>
                <a:cs typeface="Arial" pitchFamily="34" charset="0"/>
              </a:rPr>
              <a:t>Architecture APPROACH </a:t>
            </a:r>
            <a:endParaRPr lang="es-ES" sz="2400" spc="-150" dirty="0">
              <a:solidFill>
                <a:srgbClr val="1579B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932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6B0E188B-1EFB-4547-B2F1-95DBE5AFE966}" type="slidenum">
              <a:rPr lang="es-ES"/>
              <a:pPr>
                <a:defRPr/>
              </a:pPr>
              <a:t>9</a:t>
            </a:fld>
            <a:endParaRPr lang="es-ES" dirty="0"/>
          </a:p>
        </p:txBody>
      </p:sp>
      <p:sp>
        <p:nvSpPr>
          <p:cNvPr id="11" name="5 CuadroTexto"/>
          <p:cNvSpPr txBox="1"/>
          <p:nvPr/>
        </p:nvSpPr>
        <p:spPr>
          <a:xfrm>
            <a:off x="665163" y="1023119"/>
            <a:ext cx="381386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2400" spc="-150" dirty="0" smtClean="0">
                <a:solidFill>
                  <a:srgbClr val="1579BD"/>
                </a:solidFill>
                <a:latin typeface="Arial" pitchFamily="34" charset="0"/>
                <a:cs typeface="Arial" pitchFamily="34" charset="0"/>
              </a:rPr>
              <a:t>INNOVATION CHALLENGES</a:t>
            </a:r>
            <a:endParaRPr lang="es-ES" sz="2400" spc="-150" dirty="0">
              <a:solidFill>
                <a:srgbClr val="1579B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99592" y="3665990"/>
            <a:ext cx="7560840" cy="249931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Elipse 15"/>
          <p:cNvSpPr/>
          <p:nvPr/>
        </p:nvSpPr>
        <p:spPr>
          <a:xfrm>
            <a:off x="3203848" y="4149080"/>
            <a:ext cx="432048" cy="432048"/>
          </a:xfrm>
          <a:prstGeom prst="ellipse">
            <a:avLst/>
          </a:prstGeom>
          <a:solidFill>
            <a:srgbClr val="E630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</a:t>
            </a:r>
            <a:endParaRPr lang="es-ES" dirty="0"/>
          </a:p>
        </p:txBody>
      </p:sp>
      <p:sp>
        <p:nvSpPr>
          <p:cNvPr id="12" name="Elipse 3"/>
          <p:cNvSpPr/>
          <p:nvPr/>
        </p:nvSpPr>
        <p:spPr>
          <a:xfrm>
            <a:off x="4716016" y="4149080"/>
            <a:ext cx="432048" cy="4320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2</a:t>
            </a:r>
            <a:endParaRPr lang="es-ES" dirty="0"/>
          </a:p>
        </p:txBody>
      </p:sp>
      <p:sp>
        <p:nvSpPr>
          <p:cNvPr id="17" name="Elipse 3"/>
          <p:cNvSpPr/>
          <p:nvPr/>
        </p:nvSpPr>
        <p:spPr>
          <a:xfrm>
            <a:off x="6156176" y="4149080"/>
            <a:ext cx="432048" cy="43204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3</a:t>
            </a:r>
            <a:endParaRPr lang="es-ES" dirty="0"/>
          </a:p>
        </p:txBody>
      </p:sp>
      <p:sp>
        <p:nvSpPr>
          <p:cNvPr id="2" name="Rectángulo 1"/>
          <p:cNvSpPr/>
          <p:nvPr/>
        </p:nvSpPr>
        <p:spPr>
          <a:xfrm>
            <a:off x="539552" y="1556792"/>
            <a:ext cx="842493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9475" lvl="1" indent="-342900" eaLnBrk="0" hangingPunct="0"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GB" kern="0" dirty="0" smtClean="0">
                <a:solidFill>
                  <a:srgbClr val="FF0000"/>
                </a:solidFill>
              </a:rPr>
              <a:t>Trip composer. Meta planner approach: re</a:t>
            </a:r>
            <a:r>
              <a:rPr lang="en-GB" kern="0" dirty="0" smtClean="0">
                <a:solidFill>
                  <a:srgbClr val="FF0000"/>
                </a:solidFill>
              </a:rPr>
              <a:t>-using existing JP instead of implementing a new one.</a:t>
            </a:r>
          </a:p>
          <a:p>
            <a:pPr marL="879475" lvl="1" indent="-342900" eaLnBrk="0" hangingPunct="0"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GB" kern="0" dirty="0" smtClean="0">
                <a:solidFill>
                  <a:schemeClr val="accent3">
                    <a:lumMod val="75000"/>
                  </a:schemeClr>
                </a:solidFill>
              </a:rPr>
              <a:t>Trip memory. User centric approach. Learning user preferences from his behaviour. Offer personalized solutions depending on the user and the context.</a:t>
            </a:r>
          </a:p>
          <a:p>
            <a:pPr marL="879475" lvl="1" indent="-342900" eaLnBrk="0" hangingPunct="0"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GB" kern="0" dirty="0" smtClean="0">
                <a:solidFill>
                  <a:schemeClr val="accent1">
                    <a:lumMod val="75000"/>
                  </a:schemeClr>
                </a:solidFill>
              </a:rPr>
              <a:t>Trip follower. Helping the user during the trip with real time info.</a:t>
            </a:r>
          </a:p>
          <a:p>
            <a:pPr marL="536575" lvl="1" eaLnBrk="0" hangingPunct="0">
              <a:spcBef>
                <a:spcPts val="1200"/>
              </a:spcBef>
              <a:defRPr/>
            </a:pPr>
            <a:endParaRPr lang="en-GB" kern="0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48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yWay ppt template">
  <a:themeElements>
    <a:clrScheme name="MyWay">
      <a:dk1>
        <a:sysClr val="windowText" lastClr="000000"/>
      </a:dk1>
      <a:lt1>
        <a:sysClr val="window" lastClr="FFFFFF"/>
      </a:lt1>
      <a:dk2>
        <a:srgbClr val="1579BD"/>
      </a:dk2>
      <a:lt2>
        <a:srgbClr val="EEECE1"/>
      </a:lt2>
      <a:accent1>
        <a:srgbClr val="1579BD"/>
      </a:accent1>
      <a:accent2>
        <a:srgbClr val="E63027"/>
      </a:accent2>
      <a:accent3>
        <a:srgbClr val="94C11A"/>
      </a:accent3>
      <a:accent4>
        <a:srgbClr val="FFDD2F"/>
      </a:accent4>
      <a:accent5>
        <a:srgbClr val="4BACC6"/>
      </a:accent5>
      <a:accent6>
        <a:srgbClr val="F79646"/>
      </a:accent6>
      <a:hlink>
        <a:srgbClr val="1579BD"/>
      </a:hlink>
      <a:folHlink>
        <a:srgbClr val="94C11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1483</TotalTime>
  <Words>941</Words>
  <Application>Microsoft Macintosh PowerPoint</Application>
  <PresentationFormat>Presentación en pantalla (4:3)</PresentationFormat>
  <Paragraphs>191</Paragraphs>
  <Slides>27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MyWay ppt template</vt:lpstr>
      <vt:lpstr>MyWay Overview &amp; innovation challenges</vt:lpstr>
      <vt:lpstr>Contents</vt:lpstr>
      <vt:lpstr>Myway outline</vt:lpstr>
      <vt:lpstr>Presentación de PowerPoint</vt:lpstr>
      <vt:lpstr>Presentación de PowerPoint</vt:lpstr>
      <vt:lpstr>Presentación de PowerPoint</vt:lpstr>
      <vt:lpstr>INNOVATION challenges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ARCHITECTURE &amp; CLIENTS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Sanda</dc:creator>
  <cp:lastModifiedBy>Francesc Varela</cp:lastModifiedBy>
  <cp:revision>114</cp:revision>
  <dcterms:created xsi:type="dcterms:W3CDTF">2013-12-19T19:03:43Z</dcterms:created>
  <dcterms:modified xsi:type="dcterms:W3CDTF">2015-10-14T19:25:55Z</dcterms:modified>
</cp:coreProperties>
</file>